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874" autoAdjust="0"/>
  </p:normalViewPr>
  <p:slideViewPr>
    <p:cSldViewPr>
      <p:cViewPr varScale="1">
        <p:scale>
          <a:sx n="79" d="100"/>
          <a:sy n="79" d="100"/>
        </p:scale>
        <p:origin x="-1546" y="-77"/>
      </p:cViewPr>
      <p:guideLst>
        <p:guide orient="horz" pos="2160"/>
        <p:guide pos="2880"/>
      </p:guideLst>
    </p:cSldViewPr>
  </p:slideViewPr>
  <p:notesTextViewPr>
    <p:cViewPr>
      <p:scale>
        <a:sx n="125" d="100"/>
        <a:sy n="125" d="100"/>
      </p:scale>
      <p:origin x="0" y="0"/>
    </p:cViewPr>
  </p:notesTextViewPr>
  <p:gridSpacing cx="73728263" cy="737282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F7D0E5-FC43-4A58-A93B-2F28B247DE6F}" type="datetimeFigureOut">
              <a:rPr lang="it-IT" smtClean="0"/>
              <a:pPr/>
              <a:t>22/08/2018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EEB77F-0A7E-4314-80BB-755D36CDDA81}"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FEEB77F-0A7E-4314-80BB-755D36CDDA81}" type="slidenum">
              <a:rPr lang="it-IT" smtClean="0"/>
              <a:pPr/>
              <a:t>4</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FEEB77F-0A7E-4314-80BB-755D36CDDA81}"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E2B651F-E6D3-4113-95AE-835EF167ADB1}" type="datetimeFigureOut">
              <a:rPr lang="it-IT" smtClean="0"/>
              <a:pPr/>
              <a:t>22/08/2018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E19DD55-FBBC-46B5-9D9A-75851EBC9315}"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E2B651F-E6D3-4113-95AE-835EF167ADB1}" type="datetimeFigureOut">
              <a:rPr lang="it-IT" smtClean="0"/>
              <a:pPr/>
              <a:t>22/08/2018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E19DD55-FBBC-46B5-9D9A-75851EBC931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E2B651F-E6D3-4113-95AE-835EF167ADB1}" type="datetimeFigureOut">
              <a:rPr lang="it-IT" smtClean="0"/>
              <a:pPr/>
              <a:t>22/08/2018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E19DD55-FBBC-46B5-9D9A-75851EBC931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E2B651F-E6D3-4113-95AE-835EF167ADB1}" type="datetimeFigureOut">
              <a:rPr lang="it-IT" smtClean="0"/>
              <a:pPr/>
              <a:t>22/08/2018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E19DD55-FBBC-46B5-9D9A-75851EBC9315}"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E2B651F-E6D3-4113-95AE-835EF167ADB1}" type="datetimeFigureOut">
              <a:rPr lang="it-IT" smtClean="0"/>
              <a:pPr/>
              <a:t>22/08/2018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E19DD55-FBBC-46B5-9D9A-75851EBC9315}"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E2B651F-E6D3-4113-95AE-835EF167ADB1}" type="datetimeFigureOut">
              <a:rPr lang="it-IT" smtClean="0"/>
              <a:pPr/>
              <a:t>22/08/2018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E19DD55-FBBC-46B5-9D9A-75851EBC9315}"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E2B651F-E6D3-4113-95AE-835EF167ADB1}" type="datetimeFigureOut">
              <a:rPr lang="it-IT" smtClean="0"/>
              <a:pPr/>
              <a:t>22/08/2018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E19DD55-FBBC-46B5-9D9A-75851EBC9315}"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E2B651F-E6D3-4113-95AE-835EF167ADB1}" type="datetimeFigureOut">
              <a:rPr lang="it-IT" smtClean="0"/>
              <a:pPr/>
              <a:t>22/08/2018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E19DD55-FBBC-46B5-9D9A-75851EBC9315}"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E2B651F-E6D3-4113-95AE-835EF167ADB1}" type="datetimeFigureOut">
              <a:rPr lang="it-IT" smtClean="0"/>
              <a:pPr/>
              <a:t>22/08/2018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E19DD55-FBBC-46B5-9D9A-75851EBC931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E2B651F-E6D3-4113-95AE-835EF167ADB1}" type="datetimeFigureOut">
              <a:rPr lang="it-IT" smtClean="0"/>
              <a:pPr/>
              <a:t>22/08/2018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E19DD55-FBBC-46B5-9D9A-75851EBC9315}"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E2B651F-E6D3-4113-95AE-835EF167ADB1}" type="datetimeFigureOut">
              <a:rPr lang="it-IT" smtClean="0"/>
              <a:pPr/>
              <a:t>22/08/2018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E19DD55-FBBC-46B5-9D9A-75851EBC9315}"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B651F-E6D3-4113-95AE-835EF167ADB1}" type="datetimeFigureOut">
              <a:rPr lang="it-IT" smtClean="0"/>
              <a:pPr/>
              <a:t>22/08/2018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19DD55-FBBC-46B5-9D9A-75851EBC9315}"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0.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p:nvPr/>
        </p:nvPicPr>
        <p:blipFill>
          <a:blip r:embed="rId2" cstate="print"/>
          <a:srcRect l="46576" t="39602" r="46547" b="48255"/>
          <a:stretch>
            <a:fillRect/>
          </a:stretch>
        </p:blipFill>
        <p:spPr bwMode="auto">
          <a:xfrm>
            <a:off x="683568" y="207769"/>
            <a:ext cx="1891605" cy="1822857"/>
          </a:xfrm>
          <a:prstGeom prst="rect">
            <a:avLst/>
          </a:prstGeom>
          <a:ln>
            <a:noFill/>
          </a:ln>
          <a:effectLst>
            <a:softEdge rad="112500"/>
          </a:effectLst>
        </p:spPr>
      </p:pic>
      <p:sp>
        <p:nvSpPr>
          <p:cNvPr id="2" name="Titolo 1"/>
          <p:cNvSpPr>
            <a:spLocks noGrp="1"/>
          </p:cNvSpPr>
          <p:nvPr>
            <p:ph type="ctrTitle"/>
          </p:nvPr>
        </p:nvSpPr>
        <p:spPr>
          <a:xfrm>
            <a:off x="3131840" y="404664"/>
            <a:ext cx="4316016" cy="1625962"/>
          </a:xfrm>
        </p:spPr>
        <p:txBody>
          <a:bodyPr>
            <a:normAutofit fontScale="90000"/>
          </a:bodyPr>
          <a:lstStyle/>
          <a:p>
            <a:r>
              <a:rPr lang="it-IT" dirty="0"/>
              <a:t/>
            </a:r>
            <a:br>
              <a:rPr lang="it-IT" dirty="0"/>
            </a:br>
            <a:r>
              <a:rPr lang="it-IT" dirty="0"/>
              <a:t>       </a:t>
            </a:r>
            <a:r>
              <a:rPr lang="it-IT" sz="8900" dirty="0">
                <a:effectLst>
                  <a:outerShdw blurRad="38100" dist="38100" dir="2700000" algn="tl">
                    <a:srgbClr val="000000">
                      <a:alpha val="43137"/>
                    </a:srgbClr>
                  </a:outerShdw>
                </a:effectLst>
              </a:rPr>
              <a:t>Scoops3D</a:t>
            </a:r>
            <a:r>
              <a:rPr lang="it-IT" sz="8900" dirty="0"/>
              <a:t/>
            </a:r>
            <a:br>
              <a:rPr lang="it-IT" sz="8900" dirty="0"/>
            </a:br>
            <a:endParaRPr lang="it-IT" sz="8900" dirty="0"/>
          </a:p>
        </p:txBody>
      </p:sp>
      <p:sp>
        <p:nvSpPr>
          <p:cNvPr id="3" name="Sottotitolo 2"/>
          <p:cNvSpPr>
            <a:spLocks noGrp="1"/>
          </p:cNvSpPr>
          <p:nvPr>
            <p:ph type="subTitle" idx="1"/>
          </p:nvPr>
        </p:nvSpPr>
        <p:spPr>
          <a:xfrm>
            <a:off x="539552" y="2133000"/>
            <a:ext cx="8208912" cy="1008000"/>
          </a:xfrm>
          <a:ln>
            <a:noFill/>
          </a:ln>
        </p:spPr>
        <p:txBody>
          <a:bodyPr>
            <a:normAutofit/>
          </a:bodyPr>
          <a:lstStyle/>
          <a:p>
            <a:pPr algn="just"/>
            <a:r>
              <a:rPr lang="it-IT" sz="1900" dirty="0">
                <a:solidFill>
                  <a:schemeClr val="tx1"/>
                </a:solidFill>
              </a:rPr>
              <a:t>Scoope3D è un software che valuta la stabilità </a:t>
            </a:r>
            <a:r>
              <a:rPr lang="it-IT" sz="1900" dirty="0" smtClean="0">
                <a:solidFill>
                  <a:schemeClr val="tx1"/>
                </a:solidFill>
              </a:rPr>
              <a:t>di un pendio che è rappresentato da </a:t>
            </a:r>
            <a:r>
              <a:rPr lang="it-IT" sz="1900" dirty="0">
                <a:solidFill>
                  <a:schemeClr val="tx1"/>
                </a:solidFill>
              </a:rPr>
              <a:t>un paesaggio digitale </a:t>
            </a:r>
            <a:r>
              <a:rPr lang="it-IT" sz="1900" dirty="0" smtClean="0">
                <a:solidFill>
                  <a:schemeClr val="tx1"/>
                </a:solidFill>
              </a:rPr>
              <a:t>attraverso un </a:t>
            </a:r>
            <a:r>
              <a:rPr lang="it-IT" sz="1900" dirty="0" smtClean="0">
                <a:solidFill>
                  <a:schemeClr val="tx1"/>
                </a:solidFill>
              </a:rPr>
              <a:t>m</a:t>
            </a:r>
            <a:r>
              <a:rPr lang="it-IT" sz="1900" dirty="0" smtClean="0">
                <a:solidFill>
                  <a:schemeClr val="tx1"/>
                </a:solidFill>
              </a:rPr>
              <a:t>odello </a:t>
            </a:r>
            <a:r>
              <a:rPr lang="it-IT" sz="1900" dirty="0">
                <a:solidFill>
                  <a:schemeClr val="tx1"/>
                </a:solidFill>
              </a:rPr>
              <a:t>di </a:t>
            </a:r>
            <a:r>
              <a:rPr lang="it-IT" sz="1900" dirty="0" smtClean="0">
                <a:solidFill>
                  <a:schemeClr val="tx1"/>
                </a:solidFill>
              </a:rPr>
              <a:t>elevazione </a:t>
            </a:r>
            <a:r>
              <a:rPr lang="it-IT" sz="1900" dirty="0" smtClean="0">
                <a:solidFill>
                  <a:schemeClr val="tx1"/>
                </a:solidFill>
              </a:rPr>
              <a:t>di</a:t>
            </a:r>
            <a:r>
              <a:rPr lang="it-IT" sz="1900" dirty="0" smtClean="0">
                <a:solidFill>
                  <a:schemeClr val="tx1"/>
                </a:solidFill>
              </a:rPr>
              <a:t>gitale (noto come DEM dall’inglese </a:t>
            </a:r>
            <a:r>
              <a:rPr lang="it-IT" sz="1900" dirty="0" err="1" smtClean="0">
                <a:solidFill>
                  <a:schemeClr val="tx1"/>
                </a:solidFill>
              </a:rPr>
              <a:t>Digital</a:t>
            </a:r>
            <a:r>
              <a:rPr lang="it-IT" sz="1900" dirty="0" smtClean="0">
                <a:solidFill>
                  <a:schemeClr val="tx1"/>
                </a:solidFill>
              </a:rPr>
              <a:t> </a:t>
            </a:r>
            <a:r>
              <a:rPr lang="it-IT" sz="1900" dirty="0" err="1" smtClean="0">
                <a:solidFill>
                  <a:schemeClr val="tx1"/>
                </a:solidFill>
              </a:rPr>
              <a:t>Elevation</a:t>
            </a:r>
            <a:r>
              <a:rPr lang="it-IT" sz="1900" dirty="0" smtClean="0">
                <a:solidFill>
                  <a:schemeClr val="tx1"/>
                </a:solidFill>
              </a:rPr>
              <a:t> </a:t>
            </a:r>
            <a:r>
              <a:rPr lang="it-IT" sz="1900" dirty="0" err="1" smtClean="0">
                <a:solidFill>
                  <a:schemeClr val="tx1"/>
                </a:solidFill>
              </a:rPr>
              <a:t>Model</a:t>
            </a:r>
            <a:r>
              <a:rPr lang="it-IT" sz="1900" dirty="0" smtClean="0">
                <a:solidFill>
                  <a:schemeClr val="tx1"/>
                </a:solidFill>
              </a:rPr>
              <a:t>).</a:t>
            </a:r>
            <a:endParaRPr lang="it-IT" sz="1900" dirty="0">
              <a:solidFill>
                <a:schemeClr val="tx1"/>
              </a:solidFill>
            </a:endParaRPr>
          </a:p>
        </p:txBody>
      </p:sp>
      <p:sp>
        <p:nvSpPr>
          <p:cNvPr id="8" name="CasellaDiTesto 7"/>
          <p:cNvSpPr txBox="1"/>
          <p:nvPr/>
        </p:nvSpPr>
        <p:spPr>
          <a:xfrm>
            <a:off x="539552" y="5373216"/>
            <a:ext cx="8208912" cy="584775"/>
          </a:xfrm>
          <a:prstGeom prst="rect">
            <a:avLst/>
          </a:prstGeom>
          <a:noFill/>
        </p:spPr>
        <p:txBody>
          <a:bodyPr wrap="square" rtlCol="0">
            <a:spAutoFit/>
          </a:bodyPr>
          <a:lstStyle/>
          <a:p>
            <a:pPr algn="just"/>
            <a:r>
              <a:rPr lang="it-IT" sz="1600" b="1" dirty="0">
                <a:effectLst>
                  <a:outerShdw blurRad="38100" dist="38100" dir="2700000" algn="tl">
                    <a:srgbClr val="000000">
                      <a:alpha val="43137"/>
                    </a:srgbClr>
                  </a:outerShdw>
                </a:effectLst>
              </a:rPr>
              <a:t>Autore software</a:t>
            </a:r>
            <a:r>
              <a:rPr lang="it-IT" sz="1600" dirty="0"/>
              <a:t>: U.S. </a:t>
            </a:r>
            <a:r>
              <a:rPr lang="it-IT" sz="1600" dirty="0" err="1"/>
              <a:t>Department</a:t>
            </a:r>
            <a:r>
              <a:rPr lang="it-IT" sz="1600" dirty="0"/>
              <a:t> </a:t>
            </a:r>
            <a:r>
              <a:rPr lang="it-IT" sz="1600" dirty="0" err="1"/>
              <a:t>of</a:t>
            </a:r>
            <a:r>
              <a:rPr lang="it-IT" sz="1600" dirty="0"/>
              <a:t> the </a:t>
            </a:r>
            <a:r>
              <a:rPr lang="it-IT" sz="1600" dirty="0" err="1"/>
              <a:t>Interior</a:t>
            </a:r>
            <a:r>
              <a:rPr lang="it-IT" sz="1600" dirty="0"/>
              <a:t> (U.S. </a:t>
            </a:r>
            <a:r>
              <a:rPr lang="it-IT" sz="1600" dirty="0" err="1"/>
              <a:t>Geological</a:t>
            </a:r>
            <a:r>
              <a:rPr lang="it-IT" sz="1600" dirty="0"/>
              <a:t> </a:t>
            </a:r>
            <a:r>
              <a:rPr lang="it-IT" sz="1600" dirty="0" err="1"/>
              <a:t>Survey</a:t>
            </a:r>
            <a:r>
              <a:rPr lang="it-IT" sz="1600" dirty="0"/>
              <a:t> Software)</a:t>
            </a:r>
          </a:p>
          <a:p>
            <a:pPr algn="just"/>
            <a:r>
              <a:rPr lang="it-IT" sz="1600" b="1" dirty="0">
                <a:effectLst>
                  <a:outerShdw blurRad="38100" dist="38100" dir="2700000" algn="tl">
                    <a:srgbClr val="000000">
                      <a:alpha val="43137"/>
                    </a:srgbClr>
                  </a:outerShdw>
                </a:effectLst>
              </a:rPr>
              <a:t>Download</a:t>
            </a:r>
            <a:r>
              <a:rPr lang="it-IT" sz="1600" dirty="0"/>
              <a:t>: https://landslides.usgs.gov/research/software.php</a:t>
            </a:r>
          </a:p>
        </p:txBody>
      </p:sp>
      <p:pic>
        <p:nvPicPr>
          <p:cNvPr id="1028" name="Picture 4"/>
          <p:cNvPicPr>
            <a:picLocks noChangeAspect="1" noChangeArrowheads="1"/>
          </p:cNvPicPr>
          <p:nvPr/>
        </p:nvPicPr>
        <p:blipFill>
          <a:blip r:embed="rId3" cstate="print"/>
          <a:srcRect/>
          <a:stretch>
            <a:fillRect/>
          </a:stretch>
        </p:blipFill>
        <p:spPr bwMode="auto">
          <a:xfrm>
            <a:off x="1152575" y="3213771"/>
            <a:ext cx="6947817" cy="1938042"/>
          </a:xfrm>
          <a:prstGeom prst="rect">
            <a:avLst/>
          </a:prstGeom>
          <a:noFill/>
          <a:ln w="9525">
            <a:noFill/>
            <a:miter lim="800000"/>
            <a:headEnd/>
            <a:tailEnd/>
          </a:ln>
          <a:effectLst/>
        </p:spPr>
      </p:pic>
      <p:sp>
        <p:nvSpPr>
          <p:cNvPr id="10" name="CasellaDiTesto 9"/>
          <p:cNvSpPr txBox="1"/>
          <p:nvPr/>
        </p:nvSpPr>
        <p:spPr>
          <a:xfrm>
            <a:off x="5292080" y="6093296"/>
            <a:ext cx="3744416" cy="646331"/>
          </a:xfrm>
          <a:prstGeom prst="rect">
            <a:avLst/>
          </a:prstGeom>
          <a:noFill/>
        </p:spPr>
        <p:txBody>
          <a:bodyPr wrap="square" rtlCol="0">
            <a:spAutoFit/>
          </a:bodyPr>
          <a:lstStyle/>
          <a:p>
            <a:r>
              <a:rPr lang="it-IT" dirty="0"/>
              <a:t>Studente: </a:t>
            </a:r>
            <a:r>
              <a:rPr lang="it-IT" b="1" dirty="0">
                <a:effectLst>
                  <a:outerShdw blurRad="38100" dist="38100" dir="2700000" algn="tl">
                    <a:srgbClr val="000000">
                      <a:alpha val="43137"/>
                    </a:srgbClr>
                  </a:outerShdw>
                </a:effectLst>
              </a:rPr>
              <a:t>Drogo Diego Giuseppe</a:t>
            </a:r>
            <a:r>
              <a:rPr lang="it-IT" b="1" dirty="0"/>
              <a:t> </a:t>
            </a:r>
          </a:p>
          <a:p>
            <a:r>
              <a:rPr lang="it-IT" dirty="0"/>
              <a:t>Matricola: </a:t>
            </a:r>
            <a:r>
              <a:rPr lang="it-IT" b="1" dirty="0">
                <a:effectLst>
                  <a:outerShdw blurRad="38100" dist="38100" dir="2700000" algn="tl">
                    <a:srgbClr val="000000">
                      <a:alpha val="43137"/>
                    </a:srgbClr>
                  </a:outerShdw>
                </a:effectLst>
              </a:rPr>
              <a:t>881300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ccia in giù 19"/>
          <p:cNvSpPr/>
          <p:nvPr/>
        </p:nvSpPr>
        <p:spPr>
          <a:xfrm>
            <a:off x="1763968" y="2492960"/>
            <a:ext cx="288032" cy="36004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2771800" y="188640"/>
            <a:ext cx="3240360" cy="578868"/>
          </a:xfrm>
        </p:spPr>
        <p:txBody>
          <a:bodyPr>
            <a:normAutofit fontScale="90000"/>
          </a:bodyPr>
          <a:lstStyle/>
          <a:p>
            <a:r>
              <a:rPr lang="it-IT" sz="3600" dirty="0">
                <a:effectLst>
                  <a:outerShdw blurRad="38100" dist="38100" dir="2700000" algn="tl">
                    <a:srgbClr val="000000">
                      <a:alpha val="43137"/>
                    </a:srgbClr>
                  </a:outerShdw>
                </a:effectLst>
              </a:rPr>
              <a:t>Output</a:t>
            </a:r>
            <a:r>
              <a:rPr lang="it-IT" sz="3600" dirty="0"/>
              <a:t> </a:t>
            </a:r>
          </a:p>
        </p:txBody>
      </p:sp>
      <p:sp>
        <p:nvSpPr>
          <p:cNvPr id="4" name="CasellaDiTesto 3"/>
          <p:cNvSpPr txBox="1"/>
          <p:nvPr/>
        </p:nvSpPr>
        <p:spPr>
          <a:xfrm>
            <a:off x="899592" y="915057"/>
            <a:ext cx="2160240" cy="353943"/>
          </a:xfrm>
          <a:prstGeom prst="rect">
            <a:avLst/>
          </a:prstGeom>
          <a:noFill/>
          <a:ln w="38100">
            <a:solidFill>
              <a:srgbClr val="FFC000"/>
            </a:solidFill>
          </a:ln>
        </p:spPr>
        <p:txBody>
          <a:bodyPr wrap="square" rtlCol="0">
            <a:spAutoFit/>
          </a:bodyPr>
          <a:lstStyle/>
          <a:p>
            <a:pPr algn="ctr"/>
            <a:r>
              <a:rPr lang="it-IT" sz="1700" dirty="0"/>
              <a:t>Esecuzione file input</a:t>
            </a:r>
          </a:p>
        </p:txBody>
      </p:sp>
      <p:pic>
        <p:nvPicPr>
          <p:cNvPr id="1026" name="Picture 2"/>
          <p:cNvPicPr>
            <a:picLocks noChangeAspect="1" noChangeArrowheads="1"/>
          </p:cNvPicPr>
          <p:nvPr/>
        </p:nvPicPr>
        <p:blipFill>
          <a:blip r:embed="rId2" cstate="print"/>
          <a:srcRect/>
          <a:stretch>
            <a:fillRect/>
          </a:stretch>
        </p:blipFill>
        <p:spPr bwMode="auto">
          <a:xfrm>
            <a:off x="611560" y="1484880"/>
            <a:ext cx="2629667" cy="1080120"/>
          </a:xfrm>
          <a:prstGeom prst="rect">
            <a:avLst/>
          </a:prstGeom>
          <a:noFill/>
          <a:ln w="9525">
            <a:noFill/>
            <a:miter lim="800000"/>
            <a:headEnd/>
            <a:tailEnd/>
          </a:ln>
          <a:effectLst/>
        </p:spPr>
      </p:pic>
      <p:sp>
        <p:nvSpPr>
          <p:cNvPr id="7" name="CasellaDiTesto 6"/>
          <p:cNvSpPr txBox="1"/>
          <p:nvPr/>
        </p:nvSpPr>
        <p:spPr>
          <a:xfrm>
            <a:off x="179512" y="2859057"/>
            <a:ext cx="4320488" cy="353943"/>
          </a:xfrm>
          <a:prstGeom prst="rect">
            <a:avLst/>
          </a:prstGeom>
          <a:noFill/>
          <a:ln w="38100">
            <a:solidFill>
              <a:srgbClr val="FFC000"/>
            </a:solidFill>
          </a:ln>
        </p:spPr>
        <p:txBody>
          <a:bodyPr wrap="square" rtlCol="0">
            <a:spAutoFit/>
          </a:bodyPr>
          <a:lstStyle/>
          <a:p>
            <a:pPr algn="just"/>
            <a:r>
              <a:rPr lang="it-IT" sz="1700" dirty="0"/>
              <a:t>Visualizzazione file progresso della simulazione</a:t>
            </a:r>
          </a:p>
        </p:txBody>
      </p:sp>
      <p:pic>
        <p:nvPicPr>
          <p:cNvPr id="1027" name="Picture 3"/>
          <p:cNvPicPr>
            <a:picLocks noChangeAspect="1" noChangeArrowheads="1"/>
          </p:cNvPicPr>
          <p:nvPr/>
        </p:nvPicPr>
        <p:blipFill>
          <a:blip r:embed="rId3" cstate="print"/>
          <a:srcRect/>
          <a:stretch>
            <a:fillRect/>
          </a:stretch>
        </p:blipFill>
        <p:spPr bwMode="auto">
          <a:xfrm>
            <a:off x="611560" y="3353980"/>
            <a:ext cx="2990935" cy="1947020"/>
          </a:xfrm>
          <a:prstGeom prst="rect">
            <a:avLst/>
          </a:prstGeom>
          <a:noFill/>
          <a:ln w="9525">
            <a:noFill/>
            <a:miter lim="800000"/>
            <a:headEnd/>
            <a:tailEnd/>
          </a:ln>
          <a:effectLst/>
        </p:spPr>
      </p:pic>
      <p:sp>
        <p:nvSpPr>
          <p:cNvPr id="9" name="CasellaDiTesto 8"/>
          <p:cNvSpPr txBox="1"/>
          <p:nvPr/>
        </p:nvSpPr>
        <p:spPr>
          <a:xfrm>
            <a:off x="180000" y="5373000"/>
            <a:ext cx="4392488" cy="1400383"/>
          </a:xfrm>
          <a:prstGeom prst="rect">
            <a:avLst/>
          </a:prstGeom>
          <a:noFill/>
        </p:spPr>
        <p:txBody>
          <a:bodyPr wrap="square" rtlCol="0">
            <a:spAutoFit/>
          </a:bodyPr>
          <a:lstStyle/>
          <a:p>
            <a:pPr algn="just"/>
            <a:r>
              <a:rPr lang="it-IT" sz="1700" dirty="0"/>
              <a:t>La </a:t>
            </a:r>
            <a:r>
              <a:rPr lang="it-IT" sz="1700" dirty="0" err="1"/>
              <a:t>command</a:t>
            </a:r>
            <a:r>
              <a:rPr lang="it-IT" sz="1700" dirty="0"/>
              <a:t> </a:t>
            </a:r>
            <a:r>
              <a:rPr lang="it-IT" sz="1700" dirty="0" err="1"/>
              <a:t>tool</a:t>
            </a:r>
            <a:r>
              <a:rPr lang="it-IT" sz="1700" dirty="0"/>
              <a:t> mostra: il nome del file input, il nodo di ricerca, il numero di iterazioni eseguite durante la ricerca, la percentuale di completamento di ogni iterazione di ricerca e il numero di superfici di prova analizzate.</a:t>
            </a:r>
          </a:p>
        </p:txBody>
      </p:sp>
      <p:sp>
        <p:nvSpPr>
          <p:cNvPr id="14" name="CasellaDiTesto 13"/>
          <p:cNvSpPr txBox="1"/>
          <p:nvPr/>
        </p:nvSpPr>
        <p:spPr>
          <a:xfrm>
            <a:off x="5580000" y="837000"/>
            <a:ext cx="2808000" cy="615553"/>
          </a:xfrm>
          <a:prstGeom prst="rect">
            <a:avLst/>
          </a:prstGeom>
          <a:noFill/>
          <a:ln w="38100">
            <a:solidFill>
              <a:srgbClr val="FFC000"/>
            </a:solidFill>
          </a:ln>
        </p:spPr>
        <p:txBody>
          <a:bodyPr wrap="square" rtlCol="0">
            <a:spAutoFit/>
          </a:bodyPr>
          <a:lstStyle/>
          <a:p>
            <a:pPr algn="just"/>
            <a:r>
              <a:rPr lang="it-IT" sz="1700" dirty="0" smtClean="0"/>
              <a:t>Visualizzazione dei risultati di esecuzione della simulazione</a:t>
            </a:r>
            <a:endParaRPr lang="it-IT" sz="1700" dirty="0"/>
          </a:p>
        </p:txBody>
      </p:sp>
      <p:pic>
        <p:nvPicPr>
          <p:cNvPr id="1028" name="Picture 4"/>
          <p:cNvPicPr>
            <a:picLocks noChangeAspect="1" noChangeArrowheads="1"/>
          </p:cNvPicPr>
          <p:nvPr/>
        </p:nvPicPr>
        <p:blipFill>
          <a:blip r:embed="rId4" cstate="print"/>
          <a:srcRect/>
          <a:stretch>
            <a:fillRect/>
          </a:stretch>
        </p:blipFill>
        <p:spPr bwMode="auto">
          <a:xfrm>
            <a:off x="5724000" y="1629000"/>
            <a:ext cx="2448000" cy="998399"/>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5651711" y="2970260"/>
            <a:ext cx="2592289" cy="2042740"/>
          </a:xfrm>
          <a:prstGeom prst="rect">
            <a:avLst/>
          </a:prstGeom>
          <a:noFill/>
          <a:ln w="9525">
            <a:noFill/>
            <a:miter lim="800000"/>
            <a:headEnd/>
            <a:tailEnd/>
          </a:ln>
          <a:effectLst/>
        </p:spPr>
      </p:pic>
      <p:sp>
        <p:nvSpPr>
          <p:cNvPr id="18" name="CasellaDiTesto 17"/>
          <p:cNvSpPr txBox="1"/>
          <p:nvPr/>
        </p:nvSpPr>
        <p:spPr>
          <a:xfrm>
            <a:off x="4859536" y="5085000"/>
            <a:ext cx="4176464" cy="1661993"/>
          </a:xfrm>
          <a:prstGeom prst="rect">
            <a:avLst/>
          </a:prstGeom>
          <a:noFill/>
        </p:spPr>
        <p:txBody>
          <a:bodyPr wrap="square" rtlCol="0">
            <a:spAutoFit/>
          </a:bodyPr>
          <a:lstStyle/>
          <a:p>
            <a:pPr algn="just"/>
            <a:r>
              <a:rPr lang="it-IT" sz="1700" dirty="0"/>
              <a:t>Tale finestra mostra le informazioni riguardanti la potenziale massa franante quali: il </a:t>
            </a:r>
            <a:r>
              <a:rPr lang="it-IT" sz="1700" dirty="0" smtClean="0"/>
              <a:t>minimo </a:t>
            </a:r>
            <a:r>
              <a:rPr lang="it-IT" sz="1700" dirty="0"/>
              <a:t>fattore di </a:t>
            </a:r>
            <a:r>
              <a:rPr lang="it-IT" sz="1700" dirty="0" smtClean="0"/>
              <a:t>sicurezza globale, </a:t>
            </a:r>
            <a:r>
              <a:rPr lang="it-IT" sz="1700" dirty="0"/>
              <a:t>quindi la superficie meno stabile, la potenziale massa franante, la colonna meno stabile e la direzione di scivolamento.</a:t>
            </a:r>
          </a:p>
        </p:txBody>
      </p:sp>
      <p:sp>
        <p:nvSpPr>
          <p:cNvPr id="19" name="Freccia in giù 18"/>
          <p:cNvSpPr/>
          <p:nvPr/>
        </p:nvSpPr>
        <p:spPr>
          <a:xfrm>
            <a:off x="6804000" y="2636968"/>
            <a:ext cx="288032" cy="288032"/>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63688" y="203278"/>
            <a:ext cx="5698976" cy="417722"/>
          </a:xfrm>
        </p:spPr>
        <p:txBody>
          <a:bodyPr>
            <a:normAutofit fontScale="90000"/>
          </a:bodyPr>
          <a:lstStyle/>
          <a:p>
            <a:r>
              <a:rPr lang="it-IT" sz="3600" dirty="0">
                <a:effectLst>
                  <a:outerShdw blurRad="38100" dist="38100" dir="2700000" algn="tl">
                    <a:srgbClr val="000000">
                      <a:alpha val="43137"/>
                    </a:srgbClr>
                  </a:outerShdw>
                </a:effectLst>
              </a:rPr>
              <a:t>Conclusioni </a:t>
            </a:r>
          </a:p>
        </p:txBody>
      </p:sp>
      <p:sp>
        <p:nvSpPr>
          <p:cNvPr id="4" name="CasellaDiTesto 3"/>
          <p:cNvSpPr txBox="1"/>
          <p:nvPr/>
        </p:nvSpPr>
        <p:spPr>
          <a:xfrm>
            <a:off x="324000" y="765000"/>
            <a:ext cx="4032448" cy="5940088"/>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rtlCol="0">
            <a:spAutoFit/>
          </a:bodyPr>
          <a:lstStyle/>
          <a:p>
            <a:pPr algn="just"/>
            <a:r>
              <a:rPr lang="it-IT" sz="2000" b="1" i="1" dirty="0">
                <a:effectLst>
                  <a:outerShdw blurRad="38100" dist="38100" dir="2700000" algn="tl">
                    <a:srgbClr val="000000">
                      <a:alpha val="43137"/>
                    </a:srgbClr>
                  </a:outerShdw>
                </a:effectLst>
              </a:rPr>
              <a:t>Aspetti </a:t>
            </a:r>
            <a:r>
              <a:rPr lang="it-IT" sz="2000" b="1" i="1" u="sng" dirty="0" smtClean="0">
                <a:effectLst>
                  <a:outerShdw blurRad="38100" dist="38100" dir="2700000" algn="tl">
                    <a:srgbClr val="000000">
                      <a:alpha val="43137"/>
                    </a:srgbClr>
                  </a:outerShdw>
                </a:effectLst>
              </a:rPr>
              <a:t>positivi</a:t>
            </a:r>
            <a:r>
              <a:rPr lang="it-IT" sz="2000" b="1" i="1" dirty="0" smtClean="0">
                <a:effectLst>
                  <a:outerShdw blurRad="38100" dist="38100" dir="2700000" algn="tl">
                    <a:srgbClr val="000000">
                      <a:alpha val="43137"/>
                    </a:srgbClr>
                  </a:outerShdw>
                </a:effectLst>
              </a:rPr>
              <a:t> del software</a:t>
            </a:r>
            <a:endParaRPr lang="it-IT" sz="2000" i="1" dirty="0">
              <a:effectLst>
                <a:outerShdw blurRad="38100" dist="38100" dir="2700000" algn="tl">
                  <a:srgbClr val="000000">
                    <a:alpha val="43137"/>
                  </a:srgbClr>
                </a:outerShdw>
              </a:effectLst>
            </a:endParaRPr>
          </a:p>
          <a:p>
            <a:pPr algn="just">
              <a:buFont typeface="Arial" pitchFamily="34" charset="0"/>
              <a:buChar char="•"/>
            </a:pPr>
            <a:r>
              <a:rPr lang="it-IT" dirty="0"/>
              <a:t> </a:t>
            </a:r>
            <a:r>
              <a:rPr lang="it-IT" dirty="0" smtClean="0"/>
              <a:t>F</a:t>
            </a:r>
            <a:r>
              <a:rPr lang="it-IT" dirty="0" smtClean="0"/>
              <a:t>ornisce </a:t>
            </a:r>
            <a:r>
              <a:rPr lang="it-IT" dirty="0"/>
              <a:t>volumi e/o superfici del materiale costituente il potenziale corpo di frana.</a:t>
            </a:r>
          </a:p>
          <a:p>
            <a:pPr algn="just">
              <a:buFont typeface="Arial" pitchFamily="34" charset="0"/>
              <a:buChar char="•"/>
            </a:pPr>
            <a:r>
              <a:rPr lang="it-IT" dirty="0"/>
              <a:t> </a:t>
            </a:r>
            <a:r>
              <a:rPr lang="it-IT" dirty="0" smtClean="0"/>
              <a:t>L’analisi </a:t>
            </a:r>
            <a:r>
              <a:rPr lang="it-IT" dirty="0"/>
              <a:t>tridimensionale (3D) permette di tener conto della topografia, della forza e </a:t>
            </a:r>
            <a:r>
              <a:rPr lang="it-IT" dirty="0" smtClean="0"/>
              <a:t>pressione </a:t>
            </a:r>
            <a:r>
              <a:rPr lang="it-IT" dirty="0"/>
              <a:t>nei pori del materiale su potenziali superfici di rottura di una singola cella DEM.</a:t>
            </a:r>
          </a:p>
          <a:p>
            <a:pPr algn="just">
              <a:buFont typeface="Arial" pitchFamily="34" charset="0"/>
              <a:buChar char="•"/>
            </a:pPr>
            <a:r>
              <a:rPr lang="it-IT" dirty="0"/>
              <a:t> </a:t>
            </a:r>
            <a:r>
              <a:rPr lang="it-IT" dirty="0" smtClean="0"/>
              <a:t>F</a:t>
            </a:r>
            <a:r>
              <a:rPr lang="it-IT" dirty="0" smtClean="0"/>
              <a:t>ornisce </a:t>
            </a:r>
            <a:r>
              <a:rPr lang="it-IT" dirty="0"/>
              <a:t>dati di visualizzazioni della mappa della stabilità minima per potenziali superfici di rottura.</a:t>
            </a:r>
          </a:p>
          <a:p>
            <a:pPr algn="just">
              <a:buFont typeface="Arial" pitchFamily="34" charset="0"/>
              <a:buChar char="•"/>
            </a:pPr>
            <a:r>
              <a:rPr lang="it-IT" dirty="0"/>
              <a:t> </a:t>
            </a:r>
            <a:r>
              <a:rPr lang="it-IT" dirty="0" smtClean="0"/>
              <a:t>P</a:t>
            </a:r>
            <a:r>
              <a:rPr lang="it-IT" dirty="0" smtClean="0"/>
              <a:t>uò </a:t>
            </a:r>
            <a:r>
              <a:rPr lang="it-IT" dirty="0"/>
              <a:t>calcolare la stabilità di potenziali frane che si muovono in qualsiasi direzione nella topografia.</a:t>
            </a:r>
          </a:p>
          <a:p>
            <a:pPr algn="just">
              <a:buFont typeface="Arial" pitchFamily="34" charset="0"/>
              <a:buChar char="•"/>
            </a:pPr>
            <a:r>
              <a:rPr lang="it-IT" dirty="0"/>
              <a:t> </a:t>
            </a:r>
            <a:r>
              <a:rPr lang="it-IT" dirty="0" smtClean="0"/>
              <a:t>P</a:t>
            </a:r>
            <a:r>
              <a:rPr lang="it-IT" dirty="0" smtClean="0"/>
              <a:t>uò </a:t>
            </a:r>
            <a:r>
              <a:rPr lang="it-IT" dirty="0"/>
              <a:t>ricercare potenziali frane in base ai limiti delle dimensioni fornite dall’utente;</a:t>
            </a:r>
          </a:p>
          <a:p>
            <a:pPr algn="just">
              <a:buFont typeface="Arial" pitchFamily="34" charset="0"/>
              <a:buChar char="•"/>
            </a:pPr>
            <a:r>
              <a:rPr lang="it-IT" dirty="0"/>
              <a:t> </a:t>
            </a:r>
            <a:r>
              <a:rPr lang="it-IT" dirty="0" smtClean="0"/>
              <a:t>Facilità </a:t>
            </a:r>
            <a:r>
              <a:rPr lang="it-IT" dirty="0"/>
              <a:t>di immissione dei dati input.</a:t>
            </a:r>
          </a:p>
          <a:p>
            <a:pPr algn="just">
              <a:buFont typeface="Arial" pitchFamily="34" charset="0"/>
              <a:buChar char="•"/>
            </a:pPr>
            <a:r>
              <a:rPr lang="it-IT" dirty="0"/>
              <a:t> Possibilità di descrivere in modo accurato il materiale costituente il sottosuolo.</a:t>
            </a:r>
          </a:p>
        </p:txBody>
      </p:sp>
      <p:sp>
        <p:nvSpPr>
          <p:cNvPr id="5" name="CasellaDiTesto 4"/>
          <p:cNvSpPr txBox="1"/>
          <p:nvPr/>
        </p:nvSpPr>
        <p:spPr>
          <a:xfrm>
            <a:off x="4644000" y="765000"/>
            <a:ext cx="4176464" cy="5909310"/>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rtlCol="0">
            <a:spAutoFit/>
          </a:bodyPr>
          <a:lstStyle/>
          <a:p>
            <a:pPr algn="just"/>
            <a:r>
              <a:rPr lang="it-IT" sz="2000" b="1" i="1" dirty="0">
                <a:effectLst>
                  <a:outerShdw blurRad="38100" dist="38100" dir="2700000" algn="tl">
                    <a:srgbClr val="000000">
                      <a:alpha val="43137"/>
                    </a:srgbClr>
                  </a:outerShdw>
                </a:effectLst>
              </a:rPr>
              <a:t>Aspetti </a:t>
            </a:r>
            <a:r>
              <a:rPr lang="it-IT" sz="2000" b="1" i="1" u="sng" dirty="0" smtClean="0">
                <a:effectLst>
                  <a:outerShdw blurRad="38100" dist="38100" dir="2700000" algn="tl">
                    <a:srgbClr val="000000">
                      <a:alpha val="43137"/>
                    </a:srgbClr>
                  </a:outerShdw>
                </a:effectLst>
              </a:rPr>
              <a:t>negativi</a:t>
            </a:r>
            <a:r>
              <a:rPr lang="it-IT" sz="2000" b="1" i="1" dirty="0" smtClean="0">
                <a:effectLst>
                  <a:outerShdw blurRad="38100" dist="38100" dir="2700000" algn="tl">
                    <a:srgbClr val="000000">
                      <a:alpha val="43137"/>
                    </a:srgbClr>
                  </a:outerShdw>
                </a:effectLst>
              </a:rPr>
              <a:t> del software</a:t>
            </a:r>
            <a:endParaRPr lang="it-IT" sz="2000" i="1" dirty="0">
              <a:effectLst>
                <a:outerShdw blurRad="38100" dist="38100" dir="2700000" algn="tl">
                  <a:srgbClr val="000000">
                    <a:alpha val="43137"/>
                  </a:srgbClr>
                </a:outerShdw>
              </a:effectLst>
            </a:endParaRPr>
          </a:p>
          <a:p>
            <a:pPr algn="just">
              <a:buFont typeface="Arial" pitchFamily="34" charset="0"/>
              <a:buChar char="•"/>
            </a:pPr>
            <a:r>
              <a:rPr lang="it-IT" dirty="0"/>
              <a:t> Limitazioni dovute alle ipotesi su cui si basa il metodo dell’equilibrio limite utilizzato dal software nell’analisi di stabilità.</a:t>
            </a:r>
          </a:p>
          <a:p>
            <a:pPr algn="just">
              <a:buFont typeface="Arial" pitchFamily="34" charset="0"/>
              <a:buChar char="•"/>
            </a:pPr>
            <a:r>
              <a:rPr lang="it-IT" dirty="0"/>
              <a:t> Potenziali superfici di rottura rappresentati da porzioni di sfera che limita l’analisi alle sole frane per scivolamento rotazionale.</a:t>
            </a:r>
          </a:p>
          <a:p>
            <a:pPr algn="just">
              <a:buFont typeface="Arial" pitchFamily="34" charset="0"/>
              <a:buChar char="•"/>
            </a:pPr>
            <a:r>
              <a:rPr lang="it-IT" dirty="0"/>
              <a:t> Metodi di studio dell’equilibrio limite utilizzati dal software (metodo semplificato e metodo ordinario) non descrivono in maniera efficiente e completa lo stato di stress </a:t>
            </a:r>
            <a:r>
              <a:rPr lang="it-IT" dirty="0" smtClean="0"/>
              <a:t>interno delle </a:t>
            </a:r>
            <a:r>
              <a:rPr lang="it-IT" dirty="0"/>
              <a:t>colonne in cui viene suddiviso il potenziale corpo di frana.</a:t>
            </a:r>
          </a:p>
          <a:p>
            <a:pPr algn="just">
              <a:buFont typeface="Arial" pitchFamily="34" charset="0"/>
              <a:buChar char="•"/>
            </a:pPr>
            <a:r>
              <a:rPr lang="it-IT" dirty="0"/>
              <a:t> Non è possibile incorporare nell’analisi di stabilità caratteristiche particolari del sito da </a:t>
            </a:r>
            <a:r>
              <a:rPr lang="it-IT"/>
              <a:t>analizzare </a:t>
            </a:r>
            <a:r>
              <a:rPr lang="it-IT" smtClean="0"/>
              <a:t>come: </a:t>
            </a:r>
            <a:r>
              <a:rPr lang="it-IT" dirty="0"/>
              <a:t>crepe di tensione, carichi esterni o geometria complessa della superficie si rottura.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srcRect l="32129" t="35302" r="30401" b="24728"/>
          <a:stretch>
            <a:fillRect/>
          </a:stretch>
        </p:blipFill>
        <p:spPr bwMode="auto">
          <a:xfrm>
            <a:off x="4427984" y="3585917"/>
            <a:ext cx="4176464" cy="2723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olo 1"/>
          <p:cNvSpPr>
            <a:spLocks noGrp="1"/>
          </p:cNvSpPr>
          <p:nvPr>
            <p:ph type="ctrTitle"/>
          </p:nvPr>
        </p:nvSpPr>
        <p:spPr>
          <a:xfrm>
            <a:off x="539552" y="1052736"/>
            <a:ext cx="8208912" cy="2304256"/>
          </a:xfrm>
        </p:spPr>
        <p:txBody>
          <a:bodyPr>
            <a:normAutofit/>
          </a:bodyPr>
          <a:lstStyle/>
          <a:p>
            <a:pPr algn="just"/>
            <a:r>
              <a:rPr lang="it-IT" sz="1900" dirty="0"/>
              <a:t>Scoops3D, utilizzando un metodo tridimensionale (3D) di approccio alle colonne in cui viene suddiviso il DEM, valuta la stabilità di </a:t>
            </a:r>
            <a:r>
              <a:rPr lang="it-IT" sz="1900" dirty="0" smtClean="0"/>
              <a:t>molte </a:t>
            </a:r>
            <a:r>
              <a:rPr lang="it-IT" sz="1900" dirty="0"/>
              <a:t>(tipicamente milioni) potenziali frane all’interno di un intervallo (porzione di territorio) di dimensioni definite dall’utente. Per ciascuna potenziale </a:t>
            </a:r>
            <a:r>
              <a:rPr lang="it-IT" sz="1900" dirty="0" smtClean="0"/>
              <a:t>frana </a:t>
            </a:r>
            <a:r>
              <a:rPr lang="it-IT" sz="1900" dirty="0"/>
              <a:t>il </a:t>
            </a:r>
            <a:r>
              <a:rPr lang="it-IT" sz="1900" dirty="0" smtClean="0"/>
              <a:t>programma, utilizzando una versione 3D del metodo semplificato di </a:t>
            </a:r>
            <a:r>
              <a:rPr lang="it-IT" sz="1900" dirty="0" err="1" smtClean="0"/>
              <a:t>Bishop</a:t>
            </a:r>
            <a:r>
              <a:rPr lang="it-IT" sz="1900" dirty="0" smtClean="0"/>
              <a:t> o del metodo di analisi del limite di equilibrio (metodo di </a:t>
            </a:r>
            <a:r>
              <a:rPr lang="it-IT" sz="1900" dirty="0" err="1" smtClean="0"/>
              <a:t>Fellenius</a:t>
            </a:r>
            <a:r>
              <a:rPr lang="it-IT" sz="1900" dirty="0" smtClean="0"/>
              <a:t>), </a:t>
            </a:r>
            <a:r>
              <a:rPr lang="it-IT" sz="1900" dirty="0"/>
              <a:t>valuta la stabilità di una superficie di scorrimento rotazionale sferica comprendendo molte celle del </a:t>
            </a:r>
            <a:r>
              <a:rPr lang="it-IT" sz="1900" dirty="0" smtClean="0"/>
              <a:t>DEM.</a:t>
            </a:r>
            <a:endParaRPr lang="it-IT" sz="1900" dirty="0"/>
          </a:p>
        </p:txBody>
      </p:sp>
      <p:pic>
        <p:nvPicPr>
          <p:cNvPr id="5" name="Immagine 4"/>
          <p:cNvPicPr/>
          <p:nvPr/>
        </p:nvPicPr>
        <p:blipFill>
          <a:blip r:embed="rId3" cstate="print"/>
          <a:srcRect l="37533" t="39030" r="36861" b="34075"/>
          <a:stretch>
            <a:fillRect/>
          </a:stretch>
        </p:blipFill>
        <p:spPr bwMode="auto">
          <a:xfrm>
            <a:off x="648072" y="3717032"/>
            <a:ext cx="3563888" cy="244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asellaDiTesto 5">
            <a:extLst>
              <a:ext uri="{FF2B5EF4-FFF2-40B4-BE49-F238E27FC236}">
                <a16:creationId xmlns="" xmlns:a16="http://schemas.microsoft.com/office/drawing/2014/main" id="{6B847E5B-E31E-4E4A-8085-E8E5D78ACD50}"/>
              </a:ext>
            </a:extLst>
          </p:cNvPr>
          <p:cNvSpPr txBox="1"/>
          <p:nvPr/>
        </p:nvSpPr>
        <p:spPr>
          <a:xfrm>
            <a:off x="2843808" y="406405"/>
            <a:ext cx="3528392" cy="646331"/>
          </a:xfrm>
          <a:prstGeom prst="rect">
            <a:avLst/>
          </a:prstGeom>
          <a:noFill/>
        </p:spPr>
        <p:txBody>
          <a:bodyPr wrap="square" rtlCol="0">
            <a:spAutoFit/>
          </a:bodyPr>
          <a:lstStyle/>
          <a:p>
            <a:pPr algn="ctr"/>
            <a:r>
              <a:rPr lang="it-IT" sz="3600" dirty="0">
                <a:effectLst>
                  <a:outerShdw blurRad="38100" dist="38100" dir="2700000" algn="tl">
                    <a:srgbClr val="000000">
                      <a:alpha val="43137"/>
                    </a:srgbClr>
                  </a:outerShdw>
                </a:effectLst>
              </a:rPr>
              <a:t>Finalità software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292080" y="4867917"/>
            <a:ext cx="3412709" cy="1838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olo 1"/>
          <p:cNvSpPr>
            <a:spLocks noGrp="1"/>
          </p:cNvSpPr>
          <p:nvPr>
            <p:ph type="title"/>
          </p:nvPr>
        </p:nvSpPr>
        <p:spPr>
          <a:xfrm>
            <a:off x="460100" y="151472"/>
            <a:ext cx="8435280" cy="757248"/>
          </a:xfrm>
        </p:spPr>
        <p:txBody>
          <a:bodyPr>
            <a:normAutofit/>
          </a:bodyPr>
          <a:lstStyle/>
          <a:p>
            <a:r>
              <a:rPr lang="it-IT" sz="3600" dirty="0">
                <a:effectLst>
                  <a:outerShdw blurRad="38100" dist="38100" dir="2700000" algn="tl">
                    <a:srgbClr val="000000">
                      <a:alpha val="43137"/>
                    </a:srgbClr>
                  </a:outerShdw>
                </a:effectLst>
              </a:rPr>
              <a:t>Informazioni aggiuntive sul programma </a:t>
            </a:r>
          </a:p>
        </p:txBody>
      </p:sp>
      <p:sp>
        <p:nvSpPr>
          <p:cNvPr id="5" name="CasellaDiTesto 4"/>
          <p:cNvSpPr txBox="1"/>
          <p:nvPr/>
        </p:nvSpPr>
        <p:spPr>
          <a:xfrm>
            <a:off x="539552" y="879853"/>
            <a:ext cx="8208912" cy="3893374"/>
          </a:xfrm>
          <a:prstGeom prst="rect">
            <a:avLst/>
          </a:prstGeom>
          <a:noFill/>
        </p:spPr>
        <p:txBody>
          <a:bodyPr wrap="square" rtlCol="0">
            <a:spAutoFit/>
          </a:bodyPr>
          <a:lstStyle/>
          <a:p>
            <a:pPr algn="just"/>
            <a:r>
              <a:rPr lang="it-IT" sz="1900" dirty="0"/>
              <a:t>Scoops3D fornisce diverse opzioni di ricerca sistematica ed efficiente </a:t>
            </a:r>
            <a:r>
              <a:rPr lang="it-IT" sz="1900" dirty="0" smtClean="0"/>
              <a:t>in </a:t>
            </a:r>
            <a:r>
              <a:rPr lang="it-IT" sz="1900" dirty="0"/>
              <a:t>un intero DEM. Nella ricerca ogni </a:t>
            </a:r>
            <a:r>
              <a:rPr lang="it-IT" sz="1900" dirty="0" smtClean="0"/>
              <a:t>cella del DEM </a:t>
            </a:r>
            <a:r>
              <a:rPr lang="it-IT" sz="1900" dirty="0"/>
              <a:t>è inclusa in più potenziali frane; Scoops3D registra il più basso fattore di sicurezza per ogni cella </a:t>
            </a:r>
            <a:r>
              <a:rPr lang="it-IT" sz="1900" dirty="0" smtClean="0"/>
              <a:t>del DEM</a:t>
            </a:r>
            <a:r>
              <a:rPr lang="it-IT" sz="1900" dirty="0"/>
              <a:t>, nonché la dimensione (volume o area) del materiale messo in movimento da ciascuna di questi potenziali smottamenti, inoltre determina anche il potenziale minimo di stabilità per l’intero DEM.</a:t>
            </a:r>
          </a:p>
          <a:p>
            <a:pPr algn="just"/>
            <a:r>
              <a:rPr lang="it-IT" sz="1900" dirty="0"/>
              <a:t>L’utente ha una varietà di opzioni per la creazione di un dominio 3D, inclusi:</a:t>
            </a:r>
          </a:p>
          <a:p>
            <a:pPr algn="just">
              <a:buFont typeface="Arial" pitchFamily="34" charset="0"/>
              <a:buChar char="•"/>
            </a:pPr>
            <a:r>
              <a:rPr lang="it-IT" sz="1900" dirty="0"/>
              <a:t> livelli o distribuzioni 3D di forze interstiziali;</a:t>
            </a:r>
          </a:p>
          <a:p>
            <a:pPr algn="just">
              <a:buFont typeface="Arial" pitchFamily="34" charset="0"/>
              <a:buChar char="•"/>
            </a:pPr>
            <a:r>
              <a:rPr lang="it-IT" sz="1900" dirty="0"/>
              <a:t> livelli o distribuzioni 3D di acque interstiziali in pressioni;</a:t>
            </a:r>
          </a:p>
          <a:p>
            <a:pPr algn="just">
              <a:buFont typeface="Arial" pitchFamily="34" charset="0"/>
              <a:buChar char="•"/>
            </a:pPr>
            <a:r>
              <a:rPr lang="it-IT" sz="1900" dirty="0"/>
              <a:t> carico causato da eventi sismici;</a:t>
            </a:r>
          </a:p>
          <a:p>
            <a:pPr algn="just">
              <a:buFont typeface="Arial" pitchFamily="34" charset="0"/>
              <a:buChar char="•"/>
            </a:pPr>
            <a:r>
              <a:rPr lang="it-IT" sz="1900" dirty="0"/>
              <a:t> condizioni di distribuzione non omogenea della saturazione del sottosuolo. Inoltre i risultati forniti da Scoops3D possono facilmente essere importati in un sistema di informazione geografica (GIS) o in altri software di visualizzazione. </a:t>
            </a:r>
          </a:p>
        </p:txBody>
      </p:sp>
      <p:sp>
        <p:nvSpPr>
          <p:cNvPr id="7" name="CasellaDiTesto 6"/>
          <p:cNvSpPr txBox="1"/>
          <p:nvPr/>
        </p:nvSpPr>
        <p:spPr>
          <a:xfrm>
            <a:off x="611560" y="5048016"/>
            <a:ext cx="3888432" cy="1477328"/>
          </a:xfrm>
          <a:prstGeom prst="rect">
            <a:avLst/>
          </a:prstGeom>
          <a:noFill/>
          <a:ln w="38100">
            <a:solidFill>
              <a:schemeClr val="tx1"/>
            </a:solidFill>
          </a:ln>
        </p:spPr>
        <p:txBody>
          <a:bodyPr wrap="square" rtlCol="0">
            <a:spAutoFit/>
          </a:bodyPr>
          <a:lstStyle/>
          <a:p>
            <a:r>
              <a:rPr lang="it-IT" b="1" dirty="0">
                <a:effectLst>
                  <a:outerShdw blurRad="38100" dist="38100" dir="2700000" algn="tl">
                    <a:srgbClr val="000000">
                      <a:alpha val="43137"/>
                    </a:srgbClr>
                  </a:outerShdw>
                </a:effectLst>
              </a:rPr>
              <a:t>Requisiti richiesti dal software</a:t>
            </a:r>
            <a:r>
              <a:rPr lang="it-IT" dirty="0"/>
              <a:t>:</a:t>
            </a:r>
          </a:p>
          <a:p>
            <a:pPr>
              <a:buFont typeface="Arial" pitchFamily="34" charset="0"/>
              <a:buChar char="•"/>
            </a:pPr>
            <a:r>
              <a:rPr lang="it-IT" dirty="0"/>
              <a:t> Windows XP, 7, 8;</a:t>
            </a:r>
          </a:p>
          <a:p>
            <a:pPr>
              <a:buFont typeface="Arial" pitchFamily="34" charset="0"/>
              <a:buChar char="•"/>
            </a:pPr>
            <a:r>
              <a:rPr lang="it-IT" dirty="0"/>
              <a:t> Mac OS 10.6, 10.7, 10.9, 10.10;</a:t>
            </a:r>
          </a:p>
          <a:p>
            <a:pPr>
              <a:buFont typeface="Arial" pitchFamily="34" charset="0"/>
              <a:buChar char="•"/>
            </a:pPr>
            <a:r>
              <a:rPr lang="it-IT" dirty="0"/>
              <a:t> Architettura Windows  32-bit o 64-bit;</a:t>
            </a:r>
          </a:p>
          <a:p>
            <a:pPr>
              <a:buFont typeface="Arial" pitchFamily="34" charset="0"/>
              <a:buChar char="•"/>
            </a:pPr>
            <a:r>
              <a:rPr lang="it-IT" dirty="0"/>
              <a:t> Mac Version 64-bit.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692404" y="77677"/>
            <a:ext cx="1671684" cy="720080"/>
          </a:xfrm>
        </p:spPr>
        <p:txBody>
          <a:bodyPr>
            <a:normAutofit/>
          </a:bodyPr>
          <a:lstStyle/>
          <a:p>
            <a:r>
              <a:rPr lang="it-IT" sz="3600" dirty="0">
                <a:effectLst>
                  <a:outerShdw blurRad="38100" dist="38100" dir="2700000" algn="tl">
                    <a:srgbClr val="000000">
                      <a:alpha val="43137"/>
                    </a:srgbClr>
                  </a:outerShdw>
                </a:effectLst>
              </a:rPr>
              <a:t>Input </a:t>
            </a:r>
          </a:p>
        </p:txBody>
      </p:sp>
      <p:sp>
        <p:nvSpPr>
          <p:cNvPr id="3" name="Sottotitolo 2"/>
          <p:cNvSpPr>
            <a:spLocks noGrp="1"/>
          </p:cNvSpPr>
          <p:nvPr>
            <p:ph type="subTitle" idx="1"/>
          </p:nvPr>
        </p:nvSpPr>
        <p:spPr>
          <a:xfrm>
            <a:off x="539552" y="764704"/>
            <a:ext cx="7992888" cy="1008112"/>
          </a:xfrm>
        </p:spPr>
        <p:txBody>
          <a:bodyPr>
            <a:noAutofit/>
          </a:bodyPr>
          <a:lstStyle/>
          <a:p>
            <a:pPr algn="l"/>
            <a:r>
              <a:rPr lang="it-IT" sz="2000" b="1" i="1" dirty="0">
                <a:solidFill>
                  <a:schemeClr val="tx1"/>
                </a:solidFill>
              </a:rPr>
              <a:t>Finestra principale </a:t>
            </a:r>
          </a:p>
          <a:p>
            <a:pPr algn="just"/>
            <a:r>
              <a:rPr lang="it-IT" sz="1900" dirty="0">
                <a:solidFill>
                  <a:schemeClr val="tx1"/>
                </a:solidFill>
              </a:rPr>
              <a:t>Da tale finestra è possibile costruire il file input dei parametri per il programma. </a:t>
            </a:r>
          </a:p>
          <a:p>
            <a:pPr algn="just"/>
            <a:r>
              <a:rPr lang="it-IT" sz="1900" dirty="0">
                <a:solidFill>
                  <a:schemeClr val="tx1"/>
                </a:solidFill>
              </a:rPr>
              <a:t>Gli input sono: </a:t>
            </a:r>
          </a:p>
        </p:txBody>
      </p:sp>
      <p:pic>
        <p:nvPicPr>
          <p:cNvPr id="1027" name="Picture 3"/>
          <p:cNvPicPr>
            <a:picLocks noChangeAspect="1" noChangeArrowheads="1"/>
          </p:cNvPicPr>
          <p:nvPr/>
        </p:nvPicPr>
        <p:blipFill>
          <a:blip r:embed="rId3" cstate="print"/>
          <a:srcRect/>
          <a:stretch>
            <a:fillRect/>
          </a:stretch>
        </p:blipFill>
        <p:spPr bwMode="auto">
          <a:xfrm>
            <a:off x="611560" y="1953360"/>
            <a:ext cx="3845962" cy="4716000"/>
          </a:xfrm>
          <a:prstGeom prst="rect">
            <a:avLst/>
          </a:prstGeom>
          <a:noFill/>
          <a:ln w="9525">
            <a:noFill/>
            <a:miter lim="800000"/>
            <a:headEnd/>
            <a:tailEnd/>
          </a:ln>
          <a:effectLst/>
        </p:spPr>
      </p:pic>
      <p:sp>
        <p:nvSpPr>
          <p:cNvPr id="7" name="Rettangolo 6"/>
          <p:cNvSpPr/>
          <p:nvPr/>
        </p:nvSpPr>
        <p:spPr>
          <a:xfrm>
            <a:off x="683569" y="2313400"/>
            <a:ext cx="3600400" cy="756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a:off x="4283969" y="2673440"/>
            <a:ext cx="1224136" cy="45719"/>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5652121" y="2385408"/>
            <a:ext cx="2448272" cy="646331"/>
          </a:xfrm>
          <a:prstGeom prst="rect">
            <a:avLst/>
          </a:prstGeom>
          <a:noFill/>
          <a:ln w="38100">
            <a:solidFill>
              <a:srgbClr val="FF0000"/>
            </a:solidFill>
          </a:ln>
        </p:spPr>
        <p:txBody>
          <a:bodyPr wrap="square" rtlCol="0">
            <a:spAutoFit/>
          </a:bodyPr>
          <a:lstStyle/>
          <a:p>
            <a:pPr algn="just"/>
            <a:r>
              <a:rPr lang="it-IT" dirty="0"/>
              <a:t>Nome file input e unità di misura.</a:t>
            </a:r>
          </a:p>
        </p:txBody>
      </p:sp>
      <p:sp>
        <p:nvSpPr>
          <p:cNvPr id="12" name="Rettangolo 11"/>
          <p:cNvSpPr/>
          <p:nvPr/>
        </p:nvSpPr>
        <p:spPr>
          <a:xfrm>
            <a:off x="683569" y="3105488"/>
            <a:ext cx="3600000" cy="82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p:cNvSpPr/>
          <p:nvPr/>
        </p:nvSpPr>
        <p:spPr>
          <a:xfrm>
            <a:off x="4283969" y="3465528"/>
            <a:ext cx="122413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5652121" y="3177496"/>
            <a:ext cx="2448272" cy="646331"/>
          </a:xfrm>
          <a:prstGeom prst="rect">
            <a:avLst/>
          </a:prstGeom>
          <a:noFill/>
          <a:ln w="38100">
            <a:solidFill>
              <a:schemeClr val="tx2"/>
            </a:solidFill>
          </a:ln>
        </p:spPr>
        <p:txBody>
          <a:bodyPr wrap="square" rtlCol="0">
            <a:spAutoFit/>
          </a:bodyPr>
          <a:lstStyle/>
          <a:p>
            <a:pPr algn="just"/>
            <a:r>
              <a:rPr lang="it-IT" dirty="0"/>
              <a:t>File del Modello Digitale di Elevazione (DEM). </a:t>
            </a:r>
          </a:p>
        </p:txBody>
      </p:sp>
      <p:sp>
        <p:nvSpPr>
          <p:cNvPr id="16" name="Rettangolo 15"/>
          <p:cNvSpPr/>
          <p:nvPr/>
        </p:nvSpPr>
        <p:spPr>
          <a:xfrm>
            <a:off x="683569" y="3969584"/>
            <a:ext cx="3600400" cy="1548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a destra 16"/>
          <p:cNvSpPr/>
          <p:nvPr/>
        </p:nvSpPr>
        <p:spPr>
          <a:xfrm>
            <a:off x="4283969" y="4689664"/>
            <a:ext cx="1224136" cy="468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p:cNvSpPr txBox="1"/>
          <p:nvPr/>
        </p:nvSpPr>
        <p:spPr>
          <a:xfrm>
            <a:off x="5652120" y="4401632"/>
            <a:ext cx="2448271" cy="646331"/>
          </a:xfrm>
          <a:prstGeom prst="rect">
            <a:avLst/>
          </a:prstGeom>
          <a:noFill/>
          <a:ln w="38100">
            <a:solidFill>
              <a:srgbClr val="00B050"/>
            </a:solidFill>
          </a:ln>
        </p:spPr>
        <p:txBody>
          <a:bodyPr wrap="square" rtlCol="0">
            <a:spAutoFit/>
          </a:bodyPr>
          <a:lstStyle/>
          <a:p>
            <a:r>
              <a:rPr lang="it-IT" dirty="0"/>
              <a:t>Caratteristiche del sottosuolo.</a:t>
            </a:r>
          </a:p>
        </p:txBody>
      </p:sp>
      <p:sp>
        <p:nvSpPr>
          <p:cNvPr id="21" name="Freccia a destra 20"/>
          <p:cNvSpPr/>
          <p:nvPr/>
        </p:nvSpPr>
        <p:spPr>
          <a:xfrm>
            <a:off x="4283969" y="5913800"/>
            <a:ext cx="1224136" cy="468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p:cNvSpPr txBox="1"/>
          <p:nvPr/>
        </p:nvSpPr>
        <p:spPr>
          <a:xfrm>
            <a:off x="5652121" y="5769784"/>
            <a:ext cx="2448270" cy="369332"/>
          </a:xfrm>
          <a:prstGeom prst="rect">
            <a:avLst/>
          </a:prstGeom>
          <a:noFill/>
          <a:ln w="38100">
            <a:solidFill>
              <a:srgbClr val="FFFF00"/>
            </a:solidFill>
          </a:ln>
        </p:spPr>
        <p:txBody>
          <a:bodyPr wrap="square" rtlCol="0">
            <a:spAutoFit/>
          </a:bodyPr>
          <a:lstStyle/>
          <a:p>
            <a:pPr algn="just"/>
            <a:r>
              <a:rPr lang="it-IT" dirty="0"/>
              <a:t>Analisi di stabilità. </a:t>
            </a:r>
          </a:p>
        </p:txBody>
      </p:sp>
      <p:sp>
        <p:nvSpPr>
          <p:cNvPr id="23" name="Rettangolo 22"/>
          <p:cNvSpPr/>
          <p:nvPr/>
        </p:nvSpPr>
        <p:spPr>
          <a:xfrm>
            <a:off x="683569" y="5553760"/>
            <a:ext cx="3600400" cy="828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842149" y="1800200"/>
            <a:ext cx="5690291" cy="1137733"/>
          </a:xfrm>
          <a:prstGeom prst="rect">
            <a:avLst/>
          </a:prstGeom>
          <a:noFill/>
          <a:ln w="9525">
            <a:noFill/>
            <a:miter lim="800000"/>
            <a:headEnd/>
            <a:tailEnd/>
          </a:ln>
          <a:effectLst/>
        </p:spPr>
      </p:pic>
      <p:sp>
        <p:nvSpPr>
          <p:cNvPr id="2" name="Titolo 1"/>
          <p:cNvSpPr>
            <a:spLocks noGrp="1"/>
          </p:cNvSpPr>
          <p:nvPr>
            <p:ph type="title"/>
          </p:nvPr>
        </p:nvSpPr>
        <p:spPr>
          <a:xfrm>
            <a:off x="2483768" y="274638"/>
            <a:ext cx="6408712" cy="565225"/>
          </a:xfrm>
        </p:spPr>
        <p:txBody>
          <a:bodyPr>
            <a:noAutofit/>
          </a:bodyPr>
          <a:lstStyle/>
          <a:p>
            <a:r>
              <a:rPr lang="it-IT" sz="3600" dirty="0">
                <a:effectLst>
                  <a:outerShdw blurRad="38100" dist="38100" dir="2700000" algn="tl">
                    <a:srgbClr val="000000">
                      <a:alpha val="43137"/>
                    </a:srgbClr>
                  </a:outerShdw>
                </a:effectLst>
              </a:rPr>
              <a:t>Nome file input e unità di misura</a:t>
            </a:r>
          </a:p>
        </p:txBody>
      </p:sp>
      <p:pic>
        <p:nvPicPr>
          <p:cNvPr id="2050" name="Picture 2"/>
          <p:cNvPicPr>
            <a:picLocks noChangeAspect="1" noChangeArrowheads="1"/>
          </p:cNvPicPr>
          <p:nvPr/>
        </p:nvPicPr>
        <p:blipFill>
          <a:blip r:embed="rId3" cstate="print"/>
          <a:srcRect/>
          <a:stretch>
            <a:fillRect/>
          </a:stretch>
        </p:blipFill>
        <p:spPr bwMode="auto">
          <a:xfrm>
            <a:off x="465885" y="288032"/>
            <a:ext cx="1872208" cy="2301105"/>
          </a:xfrm>
          <a:prstGeom prst="rect">
            <a:avLst/>
          </a:prstGeom>
          <a:noFill/>
          <a:ln w="9525">
            <a:noFill/>
            <a:miter lim="800000"/>
            <a:headEnd/>
            <a:tailEnd/>
          </a:ln>
          <a:effectLst/>
        </p:spPr>
      </p:pic>
      <p:sp>
        <p:nvSpPr>
          <p:cNvPr id="14" name="Rettangolo 13"/>
          <p:cNvSpPr/>
          <p:nvPr/>
        </p:nvSpPr>
        <p:spPr>
          <a:xfrm>
            <a:off x="465885" y="432048"/>
            <a:ext cx="180020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p:cNvSpPr txBox="1"/>
          <p:nvPr/>
        </p:nvSpPr>
        <p:spPr>
          <a:xfrm>
            <a:off x="537892" y="3096344"/>
            <a:ext cx="6770107" cy="646331"/>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w="38100">
            <a:noFill/>
          </a:ln>
          <a:effectLst>
            <a:outerShdw blurRad="50800" dist="38100" dir="8100000" algn="tr" rotWithShape="0">
              <a:prstClr val="black">
                <a:alpha val="40000"/>
              </a:prstClr>
            </a:outerShdw>
          </a:effectLst>
        </p:spPr>
        <p:txBody>
          <a:bodyPr wrap="square" rtlCol="0">
            <a:spAutoFit/>
          </a:bodyPr>
          <a:lstStyle/>
          <a:p>
            <a:pPr algn="just"/>
            <a:r>
              <a:rPr lang="it-IT" dirty="0"/>
              <a:t>Tale sezione mostra il nome del file input del parametro principale ed una descrizione </a:t>
            </a:r>
            <a:r>
              <a:rPr lang="it-IT" dirty="0" smtClean="0"/>
              <a:t>di </a:t>
            </a:r>
            <a:r>
              <a:rPr lang="it-IT" dirty="0" smtClean="0"/>
              <a:t>tale file di </a:t>
            </a:r>
            <a:r>
              <a:rPr lang="it-IT" dirty="0"/>
              <a:t>massimo 120 caratteri.</a:t>
            </a:r>
          </a:p>
        </p:txBody>
      </p:sp>
      <p:sp>
        <p:nvSpPr>
          <p:cNvPr id="26" name="Rettangolo 25"/>
          <p:cNvSpPr/>
          <p:nvPr/>
        </p:nvSpPr>
        <p:spPr>
          <a:xfrm>
            <a:off x="2914157" y="2088232"/>
            <a:ext cx="5184000"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4" name="Connettore 1 43"/>
          <p:cNvCxnSpPr/>
          <p:nvPr/>
        </p:nvCxnSpPr>
        <p:spPr>
          <a:xfrm>
            <a:off x="8224725" y="2880288"/>
            <a:ext cx="18024" cy="129617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Connettore 1 60"/>
          <p:cNvCxnSpPr/>
          <p:nvPr/>
        </p:nvCxnSpPr>
        <p:spPr>
          <a:xfrm>
            <a:off x="2986165" y="4176464"/>
            <a:ext cx="5256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cstate="print"/>
          <a:srcRect/>
          <a:stretch>
            <a:fillRect/>
          </a:stretch>
        </p:blipFill>
        <p:spPr bwMode="auto">
          <a:xfrm>
            <a:off x="1401989" y="4536504"/>
            <a:ext cx="2987356" cy="2132856"/>
          </a:xfrm>
          <a:prstGeom prst="rect">
            <a:avLst/>
          </a:prstGeom>
          <a:noFill/>
          <a:ln w="9525">
            <a:noFill/>
            <a:miter lim="800000"/>
            <a:headEnd/>
            <a:tailEnd/>
          </a:ln>
          <a:effectLst/>
        </p:spPr>
      </p:pic>
      <p:sp>
        <p:nvSpPr>
          <p:cNvPr id="15" name="CasellaDiTesto 14"/>
          <p:cNvSpPr txBox="1"/>
          <p:nvPr/>
        </p:nvSpPr>
        <p:spPr>
          <a:xfrm>
            <a:off x="4642349" y="5040560"/>
            <a:ext cx="3943722" cy="923330"/>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8900000" scaled="1"/>
            <a:tileRect/>
          </a:gradFill>
          <a:ln w="38100">
            <a:noFill/>
          </a:ln>
          <a:effectLst>
            <a:outerShdw blurRad="50800" dist="38100" dir="8100000" algn="tr" rotWithShape="0">
              <a:prstClr val="black">
                <a:alpha val="40000"/>
              </a:prstClr>
            </a:outerShdw>
          </a:effectLst>
        </p:spPr>
        <p:txBody>
          <a:bodyPr wrap="square" rtlCol="0">
            <a:spAutoFit/>
          </a:bodyPr>
          <a:lstStyle/>
          <a:p>
            <a:pPr algn="just"/>
            <a:r>
              <a:rPr lang="it-IT" dirty="0"/>
              <a:t>Tale finestra permette di selezionare il sistema di unità di lunghezza, peso unitario e coesione. </a:t>
            </a:r>
          </a:p>
        </p:txBody>
      </p:sp>
      <p:sp>
        <p:nvSpPr>
          <p:cNvPr id="19" name="Rettangolo 18"/>
          <p:cNvSpPr/>
          <p:nvPr/>
        </p:nvSpPr>
        <p:spPr>
          <a:xfrm>
            <a:off x="8026725" y="2592288"/>
            <a:ext cx="4320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 name="Connettore 2 4">
            <a:extLst>
              <a:ext uri="{FF2B5EF4-FFF2-40B4-BE49-F238E27FC236}">
                <a16:creationId xmlns="" xmlns:a16="http://schemas.microsoft.com/office/drawing/2014/main" id="{606D4ED9-F043-4202-8AE0-106A6E8BDF41}"/>
              </a:ext>
            </a:extLst>
          </p:cNvPr>
          <p:cNvCxnSpPr/>
          <p:nvPr/>
        </p:nvCxnSpPr>
        <p:spPr>
          <a:xfrm>
            <a:off x="4389345" y="5373216"/>
            <a:ext cx="253004" cy="0"/>
          </a:xfrm>
          <a:prstGeom prst="straightConnector1">
            <a:avLst/>
          </a:prstGeom>
          <a:ln w="19050">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6" name="Connettore 2 5">
            <a:extLst>
              <a:ext uri="{FF2B5EF4-FFF2-40B4-BE49-F238E27FC236}">
                <a16:creationId xmlns="" xmlns:a16="http://schemas.microsoft.com/office/drawing/2014/main" id="{8E94FAF2-85EB-4061-BB93-58849EF2AF63}"/>
              </a:ext>
            </a:extLst>
          </p:cNvPr>
          <p:cNvCxnSpPr/>
          <p:nvPr/>
        </p:nvCxnSpPr>
        <p:spPr>
          <a:xfrm>
            <a:off x="5724000" y="2520280"/>
            <a:ext cx="0" cy="57606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 xmlns:a16="http://schemas.microsoft.com/office/drawing/2014/main" id="{253CAC9F-255F-4E66-9483-0883AA894B73}"/>
              </a:ext>
            </a:extLst>
          </p:cNvPr>
          <p:cNvCxnSpPr>
            <a:cxnSpLocks/>
            <a:stCxn id="14" idx="3"/>
          </p:cNvCxnSpPr>
          <p:nvPr/>
        </p:nvCxnSpPr>
        <p:spPr>
          <a:xfrm>
            <a:off x="2266085" y="648072"/>
            <a:ext cx="1081915" cy="115212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 xmlns:a16="http://schemas.microsoft.com/office/drawing/2014/main" id="{D12B6FBC-A073-44E6-AFD3-29E674F8BF9C}"/>
              </a:ext>
            </a:extLst>
          </p:cNvPr>
          <p:cNvCxnSpPr/>
          <p:nvPr/>
        </p:nvCxnSpPr>
        <p:spPr>
          <a:xfrm>
            <a:off x="2986165" y="4176464"/>
            <a:ext cx="1835" cy="36004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ttangolo 31"/>
          <p:cNvSpPr/>
          <p:nvPr/>
        </p:nvSpPr>
        <p:spPr>
          <a:xfrm>
            <a:off x="5868144" y="2636912"/>
            <a:ext cx="576064" cy="28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2160889" y="195816"/>
            <a:ext cx="6731591" cy="1354162"/>
          </a:xfrm>
        </p:spPr>
        <p:txBody>
          <a:bodyPr>
            <a:normAutofit/>
          </a:bodyPr>
          <a:lstStyle/>
          <a:p>
            <a:r>
              <a:rPr lang="it-IT" sz="3600" dirty="0">
                <a:effectLst>
                  <a:outerShdw blurRad="38100" dist="38100" dir="2700000" algn="tl">
                    <a:srgbClr val="000000">
                      <a:alpha val="43137"/>
                    </a:srgbClr>
                  </a:outerShdw>
                </a:effectLst>
              </a:rPr>
              <a:t>File del Modello Digitale di Elevazione (DEM)</a:t>
            </a:r>
          </a:p>
        </p:txBody>
      </p:sp>
      <p:pic>
        <p:nvPicPr>
          <p:cNvPr id="2050" name="Picture 2"/>
          <p:cNvPicPr>
            <a:picLocks noChangeAspect="1" noChangeArrowheads="1"/>
          </p:cNvPicPr>
          <p:nvPr/>
        </p:nvPicPr>
        <p:blipFill>
          <a:blip r:embed="rId2" cstate="print"/>
          <a:srcRect/>
          <a:stretch>
            <a:fillRect/>
          </a:stretch>
        </p:blipFill>
        <p:spPr bwMode="auto">
          <a:xfrm>
            <a:off x="323528" y="212447"/>
            <a:ext cx="1871639" cy="2300400"/>
          </a:xfrm>
          <a:prstGeom prst="rect">
            <a:avLst/>
          </a:prstGeom>
          <a:noFill/>
          <a:ln w="9525">
            <a:noFill/>
            <a:miter lim="800000"/>
            <a:headEnd/>
            <a:tailEnd/>
          </a:ln>
          <a:effectLst/>
        </p:spPr>
      </p:pic>
      <p:sp>
        <p:nvSpPr>
          <p:cNvPr id="11" name="Rettangolo 10"/>
          <p:cNvSpPr/>
          <p:nvPr/>
        </p:nvSpPr>
        <p:spPr>
          <a:xfrm>
            <a:off x="323528" y="788511"/>
            <a:ext cx="180020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1" name="Picture 3"/>
          <p:cNvPicPr>
            <a:picLocks noChangeAspect="1" noChangeArrowheads="1"/>
          </p:cNvPicPr>
          <p:nvPr/>
        </p:nvPicPr>
        <p:blipFill>
          <a:blip r:embed="rId3" cstate="print"/>
          <a:srcRect/>
          <a:stretch>
            <a:fillRect/>
          </a:stretch>
        </p:blipFill>
        <p:spPr bwMode="auto">
          <a:xfrm>
            <a:off x="2915816" y="2084655"/>
            <a:ext cx="5549900" cy="1319212"/>
          </a:xfrm>
          <a:prstGeom prst="rect">
            <a:avLst/>
          </a:prstGeom>
          <a:noFill/>
          <a:ln w="9525">
            <a:noFill/>
            <a:miter lim="800000"/>
            <a:headEnd/>
            <a:tailEnd/>
          </a:ln>
          <a:effectLst/>
        </p:spPr>
      </p:pic>
      <p:sp>
        <p:nvSpPr>
          <p:cNvPr id="20" name="Rettangolo 19"/>
          <p:cNvSpPr/>
          <p:nvPr/>
        </p:nvSpPr>
        <p:spPr>
          <a:xfrm>
            <a:off x="2987824" y="2300679"/>
            <a:ext cx="2916000" cy="93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p:cNvSpPr txBox="1"/>
          <p:nvPr/>
        </p:nvSpPr>
        <p:spPr>
          <a:xfrm>
            <a:off x="251520" y="3884855"/>
            <a:ext cx="2070264" cy="2308324"/>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8900000" scaled="1"/>
            <a:tileRect/>
          </a:gradFill>
          <a:ln w="38100">
            <a:noFill/>
          </a:ln>
          <a:effectLst>
            <a:outerShdw blurRad="50800" dist="38100" dir="8100000" algn="tr" rotWithShape="0">
              <a:prstClr val="black">
                <a:alpha val="40000"/>
              </a:prstClr>
            </a:outerShdw>
          </a:effectLst>
        </p:spPr>
        <p:txBody>
          <a:bodyPr wrap="square" rtlCol="0">
            <a:spAutoFit/>
          </a:bodyPr>
          <a:lstStyle/>
          <a:p>
            <a:r>
              <a:rPr lang="it-IT" dirty="0"/>
              <a:t>Tale sezione mostra il file DEM selezionato. Il file DEM descrive la topografia della porzione di territorio da esaminare.   </a:t>
            </a:r>
          </a:p>
        </p:txBody>
      </p:sp>
      <p:sp>
        <p:nvSpPr>
          <p:cNvPr id="34" name="Rettangolo 33"/>
          <p:cNvSpPr/>
          <p:nvPr/>
        </p:nvSpPr>
        <p:spPr>
          <a:xfrm>
            <a:off x="5940152" y="2732727"/>
            <a:ext cx="612000" cy="3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3" name="Picture 5"/>
          <p:cNvPicPr>
            <a:picLocks noChangeAspect="1" noChangeArrowheads="1"/>
          </p:cNvPicPr>
          <p:nvPr/>
        </p:nvPicPr>
        <p:blipFill>
          <a:blip r:embed="rId4" cstate="print"/>
          <a:srcRect/>
          <a:stretch>
            <a:fillRect/>
          </a:stretch>
        </p:blipFill>
        <p:spPr bwMode="auto">
          <a:xfrm>
            <a:off x="2843808" y="3596823"/>
            <a:ext cx="2459898" cy="1695500"/>
          </a:xfrm>
          <a:prstGeom prst="rect">
            <a:avLst/>
          </a:prstGeom>
          <a:noFill/>
          <a:ln w="9525">
            <a:noFill/>
            <a:miter lim="800000"/>
            <a:headEnd/>
            <a:tailEnd/>
          </a:ln>
          <a:effectLst/>
        </p:spPr>
      </p:pic>
      <p:sp>
        <p:nvSpPr>
          <p:cNvPr id="45" name="CasellaDiTesto 44"/>
          <p:cNvSpPr txBox="1"/>
          <p:nvPr/>
        </p:nvSpPr>
        <p:spPr>
          <a:xfrm>
            <a:off x="2627784" y="5469031"/>
            <a:ext cx="3744416" cy="1200329"/>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8900000" scaled="1"/>
            <a:tileRect/>
          </a:gradFill>
          <a:ln w="38100">
            <a:noFill/>
          </a:ln>
          <a:effectLst>
            <a:outerShdw blurRad="50800" dist="38100" dir="8100000" algn="tr" rotWithShape="0">
              <a:prstClr val="black">
                <a:alpha val="40000"/>
              </a:prstClr>
            </a:outerShdw>
          </a:effectLst>
        </p:spPr>
        <p:txBody>
          <a:bodyPr wrap="square" rtlCol="0">
            <a:spAutoFit/>
          </a:bodyPr>
          <a:lstStyle/>
          <a:p>
            <a:r>
              <a:rPr lang="it-IT" dirty="0"/>
              <a:t>Tale finestra consente di selezionare il file DEM da esaminare. La finestra di ricerca mostra solo i file con estensione .</a:t>
            </a:r>
            <a:r>
              <a:rPr lang="it-IT" dirty="0" err="1"/>
              <a:t>asc</a:t>
            </a:r>
            <a:endParaRPr lang="it-IT" dirty="0"/>
          </a:p>
        </p:txBody>
      </p:sp>
      <p:sp>
        <p:nvSpPr>
          <p:cNvPr id="47" name="Rettangolo 46"/>
          <p:cNvSpPr/>
          <p:nvPr/>
        </p:nvSpPr>
        <p:spPr>
          <a:xfrm>
            <a:off x="6588224" y="2516703"/>
            <a:ext cx="1476000" cy="79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CasellaDiTesto 47"/>
          <p:cNvSpPr txBox="1"/>
          <p:nvPr/>
        </p:nvSpPr>
        <p:spPr>
          <a:xfrm>
            <a:off x="6516216" y="3740839"/>
            <a:ext cx="2448272" cy="2862322"/>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18900000" scaled="1"/>
            <a:tileRect/>
          </a:gradFill>
          <a:ln w="38100">
            <a:noFill/>
          </a:ln>
          <a:effectLst>
            <a:outerShdw blurRad="50800" dist="38100" dir="8100000" algn="tr" rotWithShape="0">
              <a:prstClr val="black">
                <a:alpha val="40000"/>
              </a:prstClr>
            </a:outerShdw>
          </a:effectLst>
        </p:spPr>
        <p:txBody>
          <a:bodyPr wrap="square" rtlCol="0">
            <a:spAutoFit/>
          </a:bodyPr>
          <a:lstStyle/>
          <a:p>
            <a:pPr algn="just"/>
            <a:r>
              <a:rPr lang="it-IT" dirty="0"/>
              <a:t>Tale sezione mostra la risoluzione orizzontale, la quota minima e massima del territorio rappresentato nel file DEM selezionato. Le unità di lunghezza sono visualizzate in base al sistema di misura scelto precedentemente.</a:t>
            </a:r>
          </a:p>
        </p:txBody>
      </p:sp>
      <p:cxnSp>
        <p:nvCxnSpPr>
          <p:cNvPr id="9" name="Connettore a gomito 8">
            <a:extLst>
              <a:ext uri="{FF2B5EF4-FFF2-40B4-BE49-F238E27FC236}">
                <a16:creationId xmlns="" xmlns:a16="http://schemas.microsoft.com/office/drawing/2014/main" id="{A173A7E5-460E-4074-9153-C6F684EC9D86}"/>
              </a:ext>
            </a:extLst>
          </p:cNvPr>
          <p:cNvCxnSpPr>
            <a:stCxn id="47" idx="3"/>
          </p:cNvCxnSpPr>
          <p:nvPr/>
        </p:nvCxnSpPr>
        <p:spPr>
          <a:xfrm>
            <a:off x="8064224" y="2912703"/>
            <a:ext cx="323776" cy="828136"/>
          </a:xfrm>
          <a:prstGeom prst="bentConnector2">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ttore a gomito 11">
            <a:extLst>
              <a:ext uri="{FF2B5EF4-FFF2-40B4-BE49-F238E27FC236}">
                <a16:creationId xmlns="" xmlns:a16="http://schemas.microsoft.com/office/drawing/2014/main" id="{C46F1A5E-33ED-4552-9096-F75EE0C4D140}"/>
              </a:ext>
            </a:extLst>
          </p:cNvPr>
          <p:cNvCxnSpPr>
            <a:cxnSpLocks/>
            <a:stCxn id="20" idx="1"/>
            <a:endCxn id="26" idx="0"/>
          </p:cNvCxnSpPr>
          <p:nvPr/>
        </p:nvCxnSpPr>
        <p:spPr>
          <a:xfrm rot="10800000" flipV="1">
            <a:off x="1286652" y="2768679"/>
            <a:ext cx="1701172" cy="1116176"/>
          </a:xfrm>
          <a:prstGeom prst="bentConnector2">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ttore 2 3">
            <a:extLst>
              <a:ext uri="{FF2B5EF4-FFF2-40B4-BE49-F238E27FC236}">
                <a16:creationId xmlns="" xmlns:a16="http://schemas.microsoft.com/office/drawing/2014/main" id="{05425606-2831-4E22-8036-B4C6C42B8048}"/>
              </a:ext>
            </a:extLst>
          </p:cNvPr>
          <p:cNvCxnSpPr>
            <a:stCxn id="45" idx="0"/>
          </p:cNvCxnSpPr>
          <p:nvPr/>
        </p:nvCxnSpPr>
        <p:spPr>
          <a:xfrm flipV="1">
            <a:off x="4499992" y="5292323"/>
            <a:ext cx="8" cy="17670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a:extLst>
              <a:ext uri="{FF2B5EF4-FFF2-40B4-BE49-F238E27FC236}">
                <a16:creationId xmlns="" xmlns:a16="http://schemas.microsoft.com/office/drawing/2014/main" id="{D2259DE1-8B0D-4C86-A9E1-18DC67AF6916}"/>
              </a:ext>
            </a:extLst>
          </p:cNvPr>
          <p:cNvCxnSpPr>
            <a:stCxn id="11" idx="3"/>
          </p:cNvCxnSpPr>
          <p:nvPr/>
        </p:nvCxnSpPr>
        <p:spPr>
          <a:xfrm>
            <a:off x="2123728" y="1004535"/>
            <a:ext cx="864096" cy="108012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ttore 2 7">
            <a:extLst>
              <a:ext uri="{FF2B5EF4-FFF2-40B4-BE49-F238E27FC236}">
                <a16:creationId xmlns="" xmlns:a16="http://schemas.microsoft.com/office/drawing/2014/main" id="{849744DC-AD5E-4832-B9C2-FB84FF69BF7E}"/>
              </a:ext>
            </a:extLst>
          </p:cNvPr>
          <p:cNvCxnSpPr>
            <a:cxnSpLocks/>
          </p:cNvCxnSpPr>
          <p:nvPr/>
        </p:nvCxnSpPr>
        <p:spPr>
          <a:xfrm flipH="1">
            <a:off x="5302419" y="3026532"/>
            <a:ext cx="1031240" cy="1025407"/>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613768" y="5877272"/>
            <a:ext cx="2324074" cy="792088"/>
          </a:xfrm>
          <a:prstGeom prst="rect">
            <a:avLst/>
          </a:prstGeom>
          <a:noFill/>
          <a:ln w="9525">
            <a:noFill/>
            <a:miter lim="800000"/>
            <a:headEnd/>
            <a:tailEnd/>
          </a:ln>
          <a:effectLst/>
        </p:spPr>
      </p:pic>
      <p:sp>
        <p:nvSpPr>
          <p:cNvPr id="2" name="Titolo 1"/>
          <p:cNvSpPr>
            <a:spLocks noGrp="1"/>
          </p:cNvSpPr>
          <p:nvPr>
            <p:ph type="title"/>
          </p:nvPr>
        </p:nvSpPr>
        <p:spPr>
          <a:xfrm>
            <a:off x="2699792" y="188640"/>
            <a:ext cx="5760640" cy="561281"/>
          </a:xfrm>
        </p:spPr>
        <p:txBody>
          <a:bodyPr>
            <a:noAutofit/>
          </a:bodyPr>
          <a:lstStyle/>
          <a:p>
            <a:r>
              <a:rPr lang="it-IT" sz="3600" dirty="0">
                <a:effectLst>
                  <a:outerShdw blurRad="38100" dist="38100" dir="2700000" algn="tl">
                    <a:srgbClr val="000000">
                      <a:alpha val="43137"/>
                    </a:srgbClr>
                  </a:outerShdw>
                </a:effectLst>
              </a:rPr>
              <a:t>Caratteristiche del sottosuolo </a:t>
            </a:r>
          </a:p>
        </p:txBody>
      </p:sp>
      <p:pic>
        <p:nvPicPr>
          <p:cNvPr id="1026" name="Picture 2"/>
          <p:cNvPicPr>
            <a:picLocks noChangeAspect="1" noChangeArrowheads="1"/>
          </p:cNvPicPr>
          <p:nvPr/>
        </p:nvPicPr>
        <p:blipFill>
          <a:blip r:embed="rId3" cstate="print"/>
          <a:srcRect/>
          <a:stretch>
            <a:fillRect/>
          </a:stretch>
        </p:blipFill>
        <p:spPr bwMode="auto">
          <a:xfrm>
            <a:off x="251520" y="116632"/>
            <a:ext cx="1871634" cy="2300400"/>
          </a:xfrm>
          <a:prstGeom prst="rect">
            <a:avLst/>
          </a:prstGeom>
          <a:noFill/>
          <a:ln w="9525">
            <a:noFill/>
            <a:miter lim="800000"/>
            <a:headEnd/>
            <a:tailEnd/>
          </a:ln>
          <a:effectLst/>
        </p:spPr>
      </p:pic>
      <p:sp>
        <p:nvSpPr>
          <p:cNvPr id="5" name="Rettangolo 4"/>
          <p:cNvSpPr/>
          <p:nvPr/>
        </p:nvSpPr>
        <p:spPr>
          <a:xfrm>
            <a:off x="252000" y="1124744"/>
            <a:ext cx="1799519" cy="756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7" name="Picture 3"/>
          <p:cNvPicPr>
            <a:picLocks noChangeAspect="1" noChangeArrowheads="1"/>
          </p:cNvPicPr>
          <p:nvPr/>
        </p:nvPicPr>
        <p:blipFill>
          <a:blip r:embed="rId4" cstate="print"/>
          <a:srcRect/>
          <a:stretch>
            <a:fillRect/>
          </a:stretch>
        </p:blipFill>
        <p:spPr bwMode="auto">
          <a:xfrm>
            <a:off x="3852000" y="908720"/>
            <a:ext cx="4432352" cy="1844377"/>
          </a:xfrm>
          <a:prstGeom prst="rect">
            <a:avLst/>
          </a:prstGeom>
          <a:noFill/>
          <a:ln w="9525">
            <a:noFill/>
            <a:miter lim="800000"/>
            <a:headEnd/>
            <a:tailEnd/>
          </a:ln>
          <a:effectLst/>
        </p:spPr>
      </p:pic>
      <p:sp>
        <p:nvSpPr>
          <p:cNvPr id="18" name="Rettangolo 17"/>
          <p:cNvSpPr/>
          <p:nvPr/>
        </p:nvSpPr>
        <p:spPr>
          <a:xfrm>
            <a:off x="3891864" y="1124744"/>
            <a:ext cx="2880320" cy="64807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8" name="Picture 4"/>
          <p:cNvPicPr>
            <a:picLocks noChangeAspect="1" noChangeArrowheads="1"/>
          </p:cNvPicPr>
          <p:nvPr/>
        </p:nvPicPr>
        <p:blipFill>
          <a:blip r:embed="rId5" cstate="print"/>
          <a:srcRect/>
          <a:stretch>
            <a:fillRect/>
          </a:stretch>
        </p:blipFill>
        <p:spPr bwMode="auto">
          <a:xfrm>
            <a:off x="323528" y="3789040"/>
            <a:ext cx="3500437" cy="815975"/>
          </a:xfrm>
          <a:prstGeom prst="rect">
            <a:avLst/>
          </a:prstGeom>
          <a:noFill/>
          <a:ln w="9525">
            <a:noFill/>
            <a:miter lim="800000"/>
            <a:headEnd/>
            <a:tailEnd/>
          </a:ln>
          <a:effectLst/>
        </p:spPr>
      </p:pic>
      <p:sp>
        <p:nvSpPr>
          <p:cNvPr id="24" name="CasellaDiTesto 23"/>
          <p:cNvSpPr txBox="1"/>
          <p:nvPr/>
        </p:nvSpPr>
        <p:spPr>
          <a:xfrm>
            <a:off x="323527" y="2564904"/>
            <a:ext cx="2930102" cy="954107"/>
          </a:xfrm>
          <a:prstGeom prst="rect">
            <a:avLst/>
          </a:prstGeom>
          <a:noFill/>
          <a:ln w="38100">
            <a:solidFill>
              <a:srgbClr val="92D050"/>
            </a:solidFill>
          </a:ln>
        </p:spPr>
        <p:txBody>
          <a:bodyPr wrap="square" rtlCol="0">
            <a:spAutoFit/>
          </a:bodyPr>
          <a:lstStyle/>
          <a:p>
            <a:pPr algn="just"/>
            <a:r>
              <a:rPr lang="it-IT" dirty="0"/>
              <a:t>Tale sezione permette di definire le caratteristiche del materiale costituente il DEM</a:t>
            </a:r>
            <a:r>
              <a:rPr lang="it-IT" sz="2000" dirty="0"/>
              <a:t>.</a:t>
            </a:r>
          </a:p>
        </p:txBody>
      </p:sp>
      <p:sp>
        <p:nvSpPr>
          <p:cNvPr id="26" name="Rettangolo 25"/>
          <p:cNvSpPr/>
          <p:nvPr/>
        </p:nvSpPr>
        <p:spPr>
          <a:xfrm>
            <a:off x="395536" y="4077072"/>
            <a:ext cx="972000" cy="180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p:cNvSpPr txBox="1"/>
          <p:nvPr/>
        </p:nvSpPr>
        <p:spPr>
          <a:xfrm>
            <a:off x="395536" y="4869160"/>
            <a:ext cx="3035346" cy="83099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38100">
            <a:noFill/>
          </a:ln>
          <a:effectLst>
            <a:outerShdw blurRad="50800" dist="38100" dir="8100000" algn="tr" rotWithShape="0">
              <a:prstClr val="black">
                <a:alpha val="40000"/>
              </a:prstClr>
            </a:outerShdw>
          </a:effectLst>
        </p:spPr>
        <p:txBody>
          <a:bodyPr wrap="square" rtlCol="0">
            <a:spAutoFit/>
          </a:bodyPr>
          <a:lstStyle/>
          <a:p>
            <a:pPr algn="just"/>
            <a:r>
              <a:rPr lang="it-IT" sz="1200" dirty="0"/>
              <a:t>Tale caratteristica definisce un materiale con caratteristiche omogenee </a:t>
            </a:r>
            <a:r>
              <a:rPr lang="it-IT" sz="1200" dirty="0" smtClean="0"/>
              <a:t>nello </a:t>
            </a:r>
            <a:r>
              <a:rPr lang="it-IT" sz="1200" dirty="0"/>
              <a:t>spazio. La  coesione, l’angolo di attrito interno e la densità dello strato devono essere specificati.</a:t>
            </a:r>
          </a:p>
        </p:txBody>
      </p:sp>
      <p:sp>
        <p:nvSpPr>
          <p:cNvPr id="35" name="Rettangolo 34"/>
          <p:cNvSpPr/>
          <p:nvPr/>
        </p:nvSpPr>
        <p:spPr>
          <a:xfrm>
            <a:off x="1403648" y="4077072"/>
            <a:ext cx="756000" cy="180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p:cNvSpPr/>
          <p:nvPr/>
        </p:nvSpPr>
        <p:spPr>
          <a:xfrm>
            <a:off x="467544" y="4365104"/>
            <a:ext cx="1728192" cy="21602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41" name="Connettore 1 40"/>
          <p:cNvCxnSpPr>
            <a:cxnSpLocks/>
            <a:stCxn id="36" idx="3"/>
          </p:cNvCxnSpPr>
          <p:nvPr/>
        </p:nvCxnSpPr>
        <p:spPr>
          <a:xfrm flipV="1">
            <a:off x="2195736" y="4437112"/>
            <a:ext cx="288032" cy="3600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nettore 1 47"/>
          <p:cNvCxnSpPr>
            <a:cxnSpLocks/>
          </p:cNvCxnSpPr>
          <p:nvPr/>
        </p:nvCxnSpPr>
        <p:spPr>
          <a:xfrm>
            <a:off x="2483768" y="4437112"/>
            <a:ext cx="2448272" cy="64807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CasellaDiTesto 50"/>
          <p:cNvSpPr txBox="1"/>
          <p:nvPr/>
        </p:nvSpPr>
        <p:spPr>
          <a:xfrm>
            <a:off x="4067938" y="5373216"/>
            <a:ext cx="2592288" cy="120032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38100">
            <a:noFill/>
          </a:ln>
          <a:effectLst>
            <a:outerShdw blurRad="50800" dist="38100" dir="8100000" algn="tr" rotWithShape="0">
              <a:prstClr val="black">
                <a:alpha val="40000"/>
              </a:prstClr>
            </a:outerShdw>
          </a:effectLst>
        </p:spPr>
        <p:txBody>
          <a:bodyPr wrap="square" rtlCol="0">
            <a:spAutoFit/>
          </a:bodyPr>
          <a:lstStyle/>
          <a:p>
            <a:pPr algn="just"/>
            <a:r>
              <a:rPr lang="it-IT" sz="1200" dirty="0"/>
              <a:t>Tale caratteristica definisce un materiale composto da più strati. Il numero di strati deve essere specificato nell’apposita sottosezione. Il file contenente le caratteristiche degli strati deve essere specificato.</a:t>
            </a:r>
          </a:p>
        </p:txBody>
      </p:sp>
      <p:pic>
        <p:nvPicPr>
          <p:cNvPr id="1031" name="Picture 7"/>
          <p:cNvPicPr>
            <a:picLocks noChangeAspect="1" noChangeArrowheads="1"/>
          </p:cNvPicPr>
          <p:nvPr/>
        </p:nvPicPr>
        <p:blipFill>
          <a:blip r:embed="rId6" cstate="print"/>
          <a:srcRect/>
          <a:stretch>
            <a:fillRect/>
          </a:stretch>
        </p:blipFill>
        <p:spPr bwMode="auto">
          <a:xfrm>
            <a:off x="6804248" y="5085184"/>
            <a:ext cx="2233364" cy="1440160"/>
          </a:xfrm>
          <a:prstGeom prst="rect">
            <a:avLst/>
          </a:prstGeom>
          <a:noFill/>
          <a:ln w="9525">
            <a:noFill/>
            <a:miter lim="800000"/>
            <a:headEnd/>
            <a:tailEnd/>
          </a:ln>
          <a:effectLst/>
        </p:spPr>
      </p:pic>
      <p:sp>
        <p:nvSpPr>
          <p:cNvPr id="75" name="Rettangolo 74"/>
          <p:cNvSpPr/>
          <p:nvPr/>
        </p:nvSpPr>
        <p:spPr>
          <a:xfrm>
            <a:off x="2195736" y="4077072"/>
            <a:ext cx="1584008" cy="180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3" name="Connettore 1 82"/>
          <p:cNvCxnSpPr>
            <a:cxnSpLocks/>
          </p:cNvCxnSpPr>
          <p:nvPr/>
        </p:nvCxnSpPr>
        <p:spPr>
          <a:xfrm>
            <a:off x="2123154" y="4257072"/>
            <a:ext cx="360614" cy="18004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5" name="CasellaDiTesto 84"/>
          <p:cNvSpPr txBox="1"/>
          <p:nvPr/>
        </p:nvSpPr>
        <p:spPr>
          <a:xfrm>
            <a:off x="4139951" y="3429000"/>
            <a:ext cx="2664295" cy="138499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38100">
            <a:noFill/>
          </a:ln>
          <a:effectLst>
            <a:outerShdw blurRad="50800" dist="38100" dir="8100000" algn="tr" rotWithShape="0">
              <a:prstClr val="black">
                <a:alpha val="40000"/>
              </a:prstClr>
            </a:outerShdw>
          </a:effectLst>
        </p:spPr>
        <p:txBody>
          <a:bodyPr wrap="square" rtlCol="0">
            <a:spAutoFit/>
          </a:bodyPr>
          <a:lstStyle/>
          <a:p>
            <a:pPr algn="just"/>
            <a:r>
              <a:rPr lang="it-IT" sz="1200" dirty="0" smtClean="0"/>
              <a:t>Tale opzione permette di definire una configurazione </a:t>
            </a:r>
            <a:r>
              <a:rPr lang="it-IT" sz="1200" dirty="0"/>
              <a:t>in tre dimensioni  (3D) del sottosuolo. Il file </a:t>
            </a:r>
            <a:r>
              <a:rPr lang="it-IT" sz="1200" dirty="0" smtClean="0"/>
              <a:t>contenete le proprietà </a:t>
            </a:r>
            <a:r>
              <a:rPr lang="it-IT" sz="1200" dirty="0"/>
              <a:t>del materiale 3D, il metodo di definizione della distribuzione verticale dei valori </a:t>
            </a:r>
            <a:r>
              <a:rPr lang="it-IT" sz="1200" dirty="0" smtClean="0"/>
              <a:t>e le </a:t>
            </a:r>
            <a:r>
              <a:rPr lang="it-IT" sz="1200" dirty="0"/>
              <a:t>caratteristiche </a:t>
            </a:r>
            <a:r>
              <a:rPr lang="it-IT" sz="1200" dirty="0" smtClean="0"/>
              <a:t>degli strati devono </a:t>
            </a:r>
            <a:r>
              <a:rPr lang="it-IT" sz="1200" dirty="0"/>
              <a:t>essere specificati.  </a:t>
            </a:r>
          </a:p>
        </p:txBody>
      </p:sp>
      <p:pic>
        <p:nvPicPr>
          <p:cNvPr id="1033" name="Picture 9"/>
          <p:cNvPicPr>
            <a:picLocks noChangeAspect="1" noChangeArrowheads="1"/>
          </p:cNvPicPr>
          <p:nvPr/>
        </p:nvPicPr>
        <p:blipFill>
          <a:blip r:embed="rId7" cstate="print"/>
          <a:srcRect/>
          <a:stretch>
            <a:fillRect/>
          </a:stretch>
        </p:blipFill>
        <p:spPr bwMode="auto">
          <a:xfrm>
            <a:off x="6907908" y="3068959"/>
            <a:ext cx="2129704" cy="1865467"/>
          </a:xfrm>
          <a:prstGeom prst="rect">
            <a:avLst/>
          </a:prstGeom>
          <a:noFill/>
          <a:ln w="9525">
            <a:noFill/>
            <a:miter lim="800000"/>
            <a:headEnd/>
            <a:tailEnd/>
          </a:ln>
          <a:effectLst/>
        </p:spPr>
      </p:pic>
      <p:cxnSp>
        <p:nvCxnSpPr>
          <p:cNvPr id="7" name="Connettore a gomito 6">
            <a:extLst>
              <a:ext uri="{FF2B5EF4-FFF2-40B4-BE49-F238E27FC236}">
                <a16:creationId xmlns="" xmlns:a16="http://schemas.microsoft.com/office/drawing/2014/main" id="{01A7042D-D9A2-4DA9-893F-480A383693DF}"/>
              </a:ext>
            </a:extLst>
          </p:cNvPr>
          <p:cNvCxnSpPr>
            <a:stCxn id="18" idx="1"/>
          </p:cNvCxnSpPr>
          <p:nvPr/>
        </p:nvCxnSpPr>
        <p:spPr>
          <a:xfrm rot="10800000" flipV="1">
            <a:off x="3430882" y="1448780"/>
            <a:ext cx="460982" cy="2340260"/>
          </a:xfrm>
          <a:prstGeom prst="bentConnector2">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 name="Connettore 2 3">
            <a:extLst>
              <a:ext uri="{FF2B5EF4-FFF2-40B4-BE49-F238E27FC236}">
                <a16:creationId xmlns="" xmlns:a16="http://schemas.microsoft.com/office/drawing/2014/main" id="{F4085146-74B3-4528-A649-62ED609F3760}"/>
              </a:ext>
            </a:extLst>
          </p:cNvPr>
          <p:cNvCxnSpPr>
            <a:cxnSpLocks/>
          </p:cNvCxnSpPr>
          <p:nvPr/>
        </p:nvCxnSpPr>
        <p:spPr>
          <a:xfrm flipV="1">
            <a:off x="2051519" y="1053000"/>
            <a:ext cx="1772446" cy="39578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 xmlns:a16="http://schemas.microsoft.com/office/drawing/2014/main" id="{7CF6B494-4EAD-45D8-9578-BB8BD467D94A}"/>
              </a:ext>
            </a:extLst>
          </p:cNvPr>
          <p:cNvCxnSpPr>
            <a:cxnSpLocks/>
            <a:stCxn id="1028" idx="0"/>
          </p:cNvCxnSpPr>
          <p:nvPr/>
        </p:nvCxnSpPr>
        <p:spPr>
          <a:xfrm flipV="1">
            <a:off x="2073747" y="3519011"/>
            <a:ext cx="0" cy="270029"/>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 xmlns:a16="http://schemas.microsoft.com/office/drawing/2014/main" id="{5596D7F9-40BE-4F28-9629-9B95456D881D}"/>
              </a:ext>
            </a:extLst>
          </p:cNvPr>
          <p:cNvCxnSpPr/>
          <p:nvPr/>
        </p:nvCxnSpPr>
        <p:spPr>
          <a:xfrm>
            <a:off x="4932040" y="5085184"/>
            <a:ext cx="0" cy="28803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a gomito 15">
            <a:extLst>
              <a:ext uri="{FF2B5EF4-FFF2-40B4-BE49-F238E27FC236}">
                <a16:creationId xmlns="" xmlns:a16="http://schemas.microsoft.com/office/drawing/2014/main" id="{383CC428-61DA-43B6-BC7D-5A18FAFA5FDF}"/>
              </a:ext>
            </a:extLst>
          </p:cNvPr>
          <p:cNvCxnSpPr>
            <a:cxnSpLocks/>
            <a:stCxn id="26" idx="1"/>
            <a:endCxn id="29" idx="1"/>
          </p:cNvCxnSpPr>
          <p:nvPr/>
        </p:nvCxnSpPr>
        <p:spPr>
          <a:xfrm rot="10800000" flipV="1">
            <a:off x="395536" y="4167071"/>
            <a:ext cx="12700" cy="1117587"/>
          </a:xfrm>
          <a:prstGeom prst="bentConnector3">
            <a:avLst>
              <a:gd name="adj1" fmla="val 1800000"/>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 xmlns:a16="http://schemas.microsoft.com/office/drawing/2014/main" id="{D85E1C1E-62B5-4195-A79E-4BF34C3E536C}"/>
              </a:ext>
            </a:extLst>
          </p:cNvPr>
          <p:cNvCxnSpPr>
            <a:stCxn id="75" idx="3"/>
          </p:cNvCxnSpPr>
          <p:nvPr/>
        </p:nvCxnSpPr>
        <p:spPr>
          <a:xfrm flipV="1">
            <a:off x="3779744" y="4167071"/>
            <a:ext cx="360207" cy="1"/>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283968" y="1124744"/>
            <a:ext cx="4608512" cy="1054356"/>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179512" y="116632"/>
            <a:ext cx="3114855" cy="1296144"/>
          </a:xfrm>
          <a:prstGeom prst="rect">
            <a:avLst/>
          </a:prstGeom>
          <a:noFill/>
          <a:ln w="9525">
            <a:noFill/>
            <a:miter lim="800000"/>
            <a:headEnd/>
            <a:tailEnd/>
          </a:ln>
          <a:effectLst/>
        </p:spPr>
      </p:pic>
      <p:sp>
        <p:nvSpPr>
          <p:cNvPr id="6" name="Rettangolo 5"/>
          <p:cNvSpPr/>
          <p:nvPr/>
        </p:nvSpPr>
        <p:spPr>
          <a:xfrm>
            <a:off x="179512" y="692695"/>
            <a:ext cx="3096344" cy="72008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3707904" y="116632"/>
            <a:ext cx="5184576" cy="877163"/>
          </a:xfrm>
          <a:prstGeom prst="rect">
            <a:avLst/>
          </a:prstGeom>
          <a:noFill/>
          <a:ln w="38100">
            <a:solidFill>
              <a:srgbClr val="92D050"/>
            </a:solidFill>
          </a:ln>
        </p:spPr>
        <p:txBody>
          <a:bodyPr wrap="square" rtlCol="0">
            <a:spAutoFit/>
          </a:bodyPr>
          <a:lstStyle/>
          <a:p>
            <a:pPr algn="just"/>
            <a:r>
              <a:rPr lang="it-IT" sz="1700" dirty="0"/>
              <a:t>Tale sezione permette di definire le caratteristiche idriche del sottosuolo ed eventuali carichi dovuti a fenomeni sismici.</a:t>
            </a:r>
          </a:p>
        </p:txBody>
      </p:sp>
      <p:sp>
        <p:nvSpPr>
          <p:cNvPr id="7" name="Rettangolo 6"/>
          <p:cNvSpPr/>
          <p:nvPr/>
        </p:nvSpPr>
        <p:spPr>
          <a:xfrm>
            <a:off x="4355976" y="1340768"/>
            <a:ext cx="468000" cy="180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179511" y="1484784"/>
            <a:ext cx="2736305" cy="46166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38100">
            <a:noFill/>
          </a:ln>
          <a:effectLst>
            <a:outerShdw blurRad="50800" dist="38100" dir="8100000" algn="tr" rotWithShape="0">
              <a:prstClr val="black">
                <a:alpha val="40000"/>
              </a:prstClr>
            </a:outerShdw>
          </a:effectLst>
        </p:spPr>
        <p:txBody>
          <a:bodyPr wrap="square" rtlCol="0">
            <a:spAutoFit/>
          </a:bodyPr>
          <a:lstStyle/>
          <a:p>
            <a:pPr algn="just"/>
            <a:r>
              <a:rPr lang="it-IT" sz="1200" dirty="0"/>
              <a:t>Tale caratteristica definisce un materiale privo di acqua.</a:t>
            </a:r>
          </a:p>
        </p:txBody>
      </p:sp>
      <p:sp>
        <p:nvSpPr>
          <p:cNvPr id="16" name="Rettangolo 15"/>
          <p:cNvSpPr/>
          <p:nvPr/>
        </p:nvSpPr>
        <p:spPr>
          <a:xfrm>
            <a:off x="4860032" y="1340768"/>
            <a:ext cx="324000" cy="180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p:cNvSpPr txBox="1"/>
          <p:nvPr/>
        </p:nvSpPr>
        <p:spPr>
          <a:xfrm>
            <a:off x="179511" y="2060848"/>
            <a:ext cx="2736305" cy="83099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38100">
            <a:noFill/>
          </a:ln>
          <a:effectLst>
            <a:outerShdw blurRad="50800" dist="38100" dir="8100000" algn="tr" rotWithShape="0">
              <a:prstClr val="black">
                <a:alpha val="40000"/>
              </a:prstClr>
            </a:outerShdw>
          </a:effectLst>
        </p:spPr>
        <p:txBody>
          <a:bodyPr wrap="square" rtlCol="0">
            <a:spAutoFit/>
          </a:bodyPr>
          <a:lstStyle/>
          <a:p>
            <a:pPr algn="just"/>
            <a:r>
              <a:rPr lang="it-IT" sz="1200" dirty="0"/>
              <a:t>Tale caratteristica definisce un materiale contenente acqua in pressione nei pori. La pressione dell’acqua nei pori deve essere specificata.</a:t>
            </a:r>
          </a:p>
        </p:txBody>
      </p:sp>
      <p:pic>
        <p:nvPicPr>
          <p:cNvPr id="1026" name="Picture 2"/>
          <p:cNvPicPr>
            <a:picLocks noChangeAspect="1" noChangeArrowheads="1"/>
          </p:cNvPicPr>
          <p:nvPr/>
        </p:nvPicPr>
        <p:blipFill>
          <a:blip r:embed="rId4" cstate="print"/>
          <a:srcRect/>
          <a:stretch>
            <a:fillRect/>
          </a:stretch>
        </p:blipFill>
        <p:spPr bwMode="auto">
          <a:xfrm>
            <a:off x="284822" y="2996952"/>
            <a:ext cx="2414970" cy="811015"/>
          </a:xfrm>
          <a:prstGeom prst="rect">
            <a:avLst/>
          </a:prstGeom>
          <a:noFill/>
          <a:ln w="9525">
            <a:noFill/>
            <a:miter lim="800000"/>
            <a:headEnd/>
            <a:tailEnd/>
          </a:ln>
          <a:effectLst/>
        </p:spPr>
      </p:pic>
      <p:sp>
        <p:nvSpPr>
          <p:cNvPr id="22" name="Rettangolo 21"/>
          <p:cNvSpPr/>
          <p:nvPr/>
        </p:nvSpPr>
        <p:spPr>
          <a:xfrm>
            <a:off x="5220072" y="1340768"/>
            <a:ext cx="1188000" cy="180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CasellaDiTesto 23"/>
          <p:cNvSpPr txBox="1"/>
          <p:nvPr/>
        </p:nvSpPr>
        <p:spPr>
          <a:xfrm>
            <a:off x="108000" y="3916213"/>
            <a:ext cx="3466478" cy="138499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38100">
            <a:noFill/>
          </a:ln>
          <a:effectLst>
            <a:outerShdw blurRad="50800" dist="38100" dir="8100000" algn="tr" rotWithShape="0">
              <a:prstClr val="black">
                <a:alpha val="40000"/>
              </a:prstClr>
            </a:outerShdw>
          </a:effectLst>
        </p:spPr>
        <p:txBody>
          <a:bodyPr wrap="square" rtlCol="0">
            <a:spAutoFit/>
          </a:bodyPr>
          <a:lstStyle/>
          <a:p>
            <a:pPr algn="just"/>
            <a:r>
              <a:rPr lang="it-IT" sz="1200" dirty="0"/>
              <a:t>Tale caratteristica definisce un materiale contenente acqua in pressione </a:t>
            </a:r>
            <a:r>
              <a:rPr lang="it-IT" sz="1200" dirty="0" smtClean="0"/>
              <a:t>nei </a:t>
            </a:r>
            <a:r>
              <a:rPr lang="it-IT" sz="1200" dirty="0"/>
              <a:t>pori attraverso una rappresentazione in tre dimensioni (3D) della distribuzione di essa. Le densità dei materiali saturi, le densità dei materiali parzialmente saturi e il file contenente la quote della superficie piezometrica in tutto il DEM devono essere specificati.</a:t>
            </a:r>
          </a:p>
        </p:txBody>
      </p:sp>
      <p:pic>
        <p:nvPicPr>
          <p:cNvPr id="1027" name="Picture 3"/>
          <p:cNvPicPr>
            <a:picLocks noChangeAspect="1" noChangeArrowheads="1"/>
          </p:cNvPicPr>
          <p:nvPr/>
        </p:nvPicPr>
        <p:blipFill>
          <a:blip r:embed="rId5" cstate="print"/>
          <a:srcRect/>
          <a:stretch>
            <a:fillRect/>
          </a:stretch>
        </p:blipFill>
        <p:spPr bwMode="auto">
          <a:xfrm>
            <a:off x="684000" y="5355860"/>
            <a:ext cx="2304256" cy="1457516"/>
          </a:xfrm>
          <a:prstGeom prst="rect">
            <a:avLst/>
          </a:prstGeom>
          <a:noFill/>
          <a:ln w="9525">
            <a:noFill/>
            <a:miter lim="800000"/>
            <a:headEnd/>
            <a:tailEnd/>
          </a:ln>
          <a:effectLst/>
        </p:spPr>
      </p:pic>
      <p:sp>
        <p:nvSpPr>
          <p:cNvPr id="28" name="Rettangolo 27"/>
          <p:cNvSpPr/>
          <p:nvPr/>
        </p:nvSpPr>
        <p:spPr>
          <a:xfrm>
            <a:off x="6444208" y="1340768"/>
            <a:ext cx="1044000" cy="180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CasellaDiTesto 28"/>
          <p:cNvSpPr txBox="1"/>
          <p:nvPr/>
        </p:nvSpPr>
        <p:spPr>
          <a:xfrm>
            <a:off x="6012000" y="3213000"/>
            <a:ext cx="2820322" cy="175432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38100">
            <a:noFill/>
          </a:ln>
          <a:effectLst>
            <a:outerShdw blurRad="50800" dist="38100" dir="8100000" algn="tr" rotWithShape="0">
              <a:prstClr val="black">
                <a:alpha val="40000"/>
              </a:prstClr>
            </a:outerShdw>
          </a:effectLst>
        </p:spPr>
        <p:txBody>
          <a:bodyPr wrap="square" rtlCol="0">
            <a:spAutoFit/>
          </a:bodyPr>
          <a:lstStyle/>
          <a:p>
            <a:pPr algn="just"/>
            <a:r>
              <a:rPr lang="it-IT" sz="1200" dirty="0"/>
              <a:t>Tale caratteristica definisce un materiale sottoposto a un complesso flusso di acque sotterranee causato da un’altezza piezometrica della falda non costante. Le densità dei materiali saturi, le densità dei materiali parzialmente saturi, il tipo di informazione fornita e il file contenente le informazioni in tre dimensioni (3D) in tutto il DEM devono essere specificati. </a:t>
            </a:r>
          </a:p>
        </p:txBody>
      </p:sp>
      <p:pic>
        <p:nvPicPr>
          <p:cNvPr id="1028" name="Picture 4"/>
          <p:cNvPicPr>
            <a:picLocks noChangeAspect="1" noChangeArrowheads="1"/>
          </p:cNvPicPr>
          <p:nvPr/>
        </p:nvPicPr>
        <p:blipFill>
          <a:blip r:embed="rId6" cstate="print"/>
          <a:srcRect/>
          <a:stretch>
            <a:fillRect/>
          </a:stretch>
        </p:blipFill>
        <p:spPr bwMode="auto">
          <a:xfrm>
            <a:off x="6516000" y="5147780"/>
            <a:ext cx="1728192" cy="1593220"/>
          </a:xfrm>
          <a:prstGeom prst="rect">
            <a:avLst/>
          </a:prstGeom>
          <a:noFill/>
          <a:ln w="9525">
            <a:noFill/>
            <a:miter lim="800000"/>
            <a:headEnd/>
            <a:tailEnd/>
          </a:ln>
          <a:effectLst/>
        </p:spPr>
      </p:pic>
      <p:sp>
        <p:nvSpPr>
          <p:cNvPr id="21" name="Rettangolo 20"/>
          <p:cNvSpPr/>
          <p:nvPr/>
        </p:nvSpPr>
        <p:spPr>
          <a:xfrm>
            <a:off x="7524328" y="1340768"/>
            <a:ext cx="1260000" cy="180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6156176" y="1556792"/>
            <a:ext cx="2520000" cy="180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p:cNvSpPr txBox="1"/>
          <p:nvPr/>
        </p:nvSpPr>
        <p:spPr>
          <a:xfrm>
            <a:off x="3708000" y="3208676"/>
            <a:ext cx="2145762" cy="230832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38100">
            <a:noFill/>
          </a:ln>
          <a:effectLst>
            <a:outerShdw blurRad="50800" dist="38100" dir="8100000" algn="tr" rotWithShape="0">
              <a:prstClr val="black">
                <a:alpha val="40000"/>
              </a:prstClr>
            </a:outerShdw>
          </a:effectLst>
        </p:spPr>
        <p:txBody>
          <a:bodyPr wrap="square" rtlCol="0">
            <a:spAutoFit/>
          </a:bodyPr>
          <a:lstStyle/>
          <a:p>
            <a:pPr algn="just"/>
            <a:r>
              <a:rPr lang="it-IT" sz="1200" dirty="0"/>
              <a:t>Tale caratteristica include gli </a:t>
            </a:r>
            <a:r>
              <a:rPr lang="it-IT" sz="1200" dirty="0" smtClean="0"/>
              <a:t>effetti </a:t>
            </a:r>
            <a:r>
              <a:rPr lang="it-IT" sz="1200" dirty="0"/>
              <a:t>sul </a:t>
            </a:r>
            <a:r>
              <a:rPr lang="it-IT" sz="1200" dirty="0" smtClean="0"/>
              <a:t>materiale </a:t>
            </a:r>
            <a:r>
              <a:rPr lang="it-IT" sz="1200" dirty="0"/>
              <a:t>della pressione dell’acqua </a:t>
            </a:r>
            <a:r>
              <a:rPr lang="it-IT" sz="1200" dirty="0" smtClean="0"/>
              <a:t>nei </a:t>
            </a:r>
            <a:r>
              <a:rPr lang="it-IT" sz="1200" dirty="0"/>
              <a:t>pori sia saturi che parzialmente saturi. </a:t>
            </a:r>
            <a:r>
              <a:rPr lang="it-IT" sz="1200" dirty="0" smtClean="0"/>
              <a:t>I parametri </a:t>
            </a:r>
            <a:r>
              <a:rPr lang="it-IT" sz="1200" dirty="0"/>
              <a:t>per la curva caratteristica suolo-acqua di Van </a:t>
            </a:r>
            <a:r>
              <a:rPr lang="it-IT" sz="1200" dirty="0" err="1"/>
              <a:t>Genuchten</a:t>
            </a:r>
            <a:r>
              <a:rPr lang="it-IT" sz="1200" dirty="0"/>
              <a:t> o per la curva di </a:t>
            </a:r>
            <a:r>
              <a:rPr lang="it-IT" sz="1200" dirty="0" err="1"/>
              <a:t>Fredlund</a:t>
            </a:r>
            <a:r>
              <a:rPr lang="it-IT" sz="1200" dirty="0"/>
              <a:t> e </a:t>
            </a:r>
            <a:r>
              <a:rPr lang="it-IT" sz="1200" dirty="0" err="1"/>
              <a:t>Xing</a:t>
            </a:r>
            <a:r>
              <a:rPr lang="it-IT" sz="1200" dirty="0"/>
              <a:t> e il file in tre dimensioni (3D) contenente posizione e pressione nei pori in tutte le parti del DEM devono essere specificati.</a:t>
            </a:r>
          </a:p>
        </p:txBody>
      </p:sp>
      <p:sp>
        <p:nvSpPr>
          <p:cNvPr id="44" name="Rettangolo 43"/>
          <p:cNvSpPr/>
          <p:nvPr/>
        </p:nvSpPr>
        <p:spPr>
          <a:xfrm>
            <a:off x="4355976" y="1916832"/>
            <a:ext cx="3096344" cy="21602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CasellaDiTesto 44"/>
          <p:cNvSpPr txBox="1"/>
          <p:nvPr/>
        </p:nvSpPr>
        <p:spPr>
          <a:xfrm>
            <a:off x="3851857" y="2258142"/>
            <a:ext cx="4032143" cy="64633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38100">
            <a:noFill/>
          </a:ln>
          <a:effectLst>
            <a:outerShdw blurRad="50800" dist="38100" dir="8100000" algn="tr" rotWithShape="0">
              <a:prstClr val="black">
                <a:alpha val="40000"/>
              </a:prstClr>
            </a:outerShdw>
          </a:effectLst>
        </p:spPr>
        <p:txBody>
          <a:bodyPr wrap="square" rtlCol="0">
            <a:spAutoFit/>
          </a:bodyPr>
          <a:lstStyle/>
          <a:p>
            <a:pPr algn="just"/>
            <a:r>
              <a:rPr lang="it-IT" sz="1200" dirty="0"/>
              <a:t>Tale sottosezione permette di includere, nel calcolo di stabilità, effetti di terremoti o carichi sismici. Il coefficiente di </a:t>
            </a:r>
            <a:r>
              <a:rPr lang="it-IT" sz="1200" dirty="0" err="1"/>
              <a:t>pseudo-accelerazione</a:t>
            </a:r>
            <a:r>
              <a:rPr lang="it-IT" sz="1200" dirty="0"/>
              <a:t> deve essere specificato.</a:t>
            </a:r>
          </a:p>
        </p:txBody>
      </p:sp>
      <p:pic>
        <p:nvPicPr>
          <p:cNvPr id="4" name="Picture 2"/>
          <p:cNvPicPr>
            <a:picLocks noChangeAspect="1" noChangeArrowheads="1"/>
          </p:cNvPicPr>
          <p:nvPr/>
        </p:nvPicPr>
        <p:blipFill>
          <a:blip r:embed="rId7" cstate="print"/>
          <a:srcRect/>
          <a:stretch>
            <a:fillRect/>
          </a:stretch>
        </p:blipFill>
        <p:spPr bwMode="auto">
          <a:xfrm>
            <a:off x="3564000" y="5649312"/>
            <a:ext cx="2347682" cy="1020048"/>
          </a:xfrm>
          <a:prstGeom prst="rect">
            <a:avLst/>
          </a:prstGeom>
          <a:noFill/>
          <a:ln w="9525">
            <a:noFill/>
            <a:miter lim="800000"/>
            <a:headEnd/>
            <a:tailEnd/>
          </a:ln>
          <a:effectLst/>
        </p:spPr>
      </p:pic>
      <p:cxnSp>
        <p:nvCxnSpPr>
          <p:cNvPr id="1047" name="Connettore curvo 1046">
            <a:extLst>
              <a:ext uri="{FF2B5EF4-FFF2-40B4-BE49-F238E27FC236}">
                <a16:creationId xmlns="" xmlns:a16="http://schemas.microsoft.com/office/drawing/2014/main" id="{500AD324-B243-4340-8156-ADAAE1162A92}"/>
              </a:ext>
            </a:extLst>
          </p:cNvPr>
          <p:cNvCxnSpPr>
            <a:cxnSpLocks/>
          </p:cNvCxnSpPr>
          <p:nvPr/>
        </p:nvCxnSpPr>
        <p:spPr>
          <a:xfrm rot="10800000" flipV="1">
            <a:off x="4140000" y="2060848"/>
            <a:ext cx="215808" cy="197294"/>
          </a:xfrm>
          <a:prstGeom prst="curvedConnector3">
            <a:avLst>
              <a:gd name="adj1" fmla="val 98889"/>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94" name="Connettore a gomito 3093">
            <a:extLst>
              <a:ext uri="{FF2B5EF4-FFF2-40B4-BE49-F238E27FC236}">
                <a16:creationId xmlns="" xmlns:a16="http://schemas.microsoft.com/office/drawing/2014/main" id="{FE4D6F6B-D4C5-4B98-99DB-21F24324B3F1}"/>
              </a:ext>
            </a:extLst>
          </p:cNvPr>
          <p:cNvCxnSpPr>
            <a:cxnSpLocks/>
            <a:stCxn id="16" idx="2"/>
          </p:cNvCxnSpPr>
          <p:nvPr/>
        </p:nvCxnSpPr>
        <p:spPr>
          <a:xfrm rot="5400000">
            <a:off x="4301956" y="926716"/>
            <a:ext cx="126024" cy="1314128"/>
          </a:xfrm>
          <a:prstGeom prst="bentConnector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nettore 2 40">
            <a:extLst>
              <a:ext uri="{FF2B5EF4-FFF2-40B4-BE49-F238E27FC236}">
                <a16:creationId xmlns="" xmlns:a16="http://schemas.microsoft.com/office/drawing/2014/main" id="{80376584-53AE-4950-A26F-F94130C51CD5}"/>
              </a:ext>
            </a:extLst>
          </p:cNvPr>
          <p:cNvCxnSpPr>
            <a:stCxn id="7" idx="1"/>
          </p:cNvCxnSpPr>
          <p:nvPr/>
        </p:nvCxnSpPr>
        <p:spPr>
          <a:xfrm flipH="1">
            <a:off x="2915816" y="1430768"/>
            <a:ext cx="1440160" cy="19823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ttore a gomito 42">
            <a:extLst>
              <a:ext uri="{FF2B5EF4-FFF2-40B4-BE49-F238E27FC236}">
                <a16:creationId xmlns="" xmlns:a16="http://schemas.microsoft.com/office/drawing/2014/main" id="{BE622983-280D-4792-AE84-BC8C10858F58}"/>
              </a:ext>
            </a:extLst>
          </p:cNvPr>
          <p:cNvCxnSpPr>
            <a:cxnSpLocks/>
            <a:stCxn id="22" idx="2"/>
          </p:cNvCxnSpPr>
          <p:nvPr/>
        </p:nvCxnSpPr>
        <p:spPr>
          <a:xfrm rot="5400000">
            <a:off x="4724984" y="647704"/>
            <a:ext cx="216024" cy="1962152"/>
          </a:xfrm>
          <a:prstGeom prst="bentConnector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Connettore 2 52">
            <a:extLst>
              <a:ext uri="{FF2B5EF4-FFF2-40B4-BE49-F238E27FC236}">
                <a16:creationId xmlns="" xmlns:a16="http://schemas.microsoft.com/office/drawing/2014/main" id="{67A77568-1428-4150-AE89-B4D143E5A18F}"/>
              </a:ext>
            </a:extLst>
          </p:cNvPr>
          <p:cNvCxnSpPr>
            <a:cxnSpLocks/>
            <a:endCxn id="17" idx="3"/>
          </p:cNvCxnSpPr>
          <p:nvPr/>
        </p:nvCxnSpPr>
        <p:spPr>
          <a:xfrm flipH="1">
            <a:off x="2915816" y="1646792"/>
            <a:ext cx="792088" cy="82955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ttore 1 33">
            <a:extLst>
              <a:ext uri="{FF2B5EF4-FFF2-40B4-BE49-F238E27FC236}">
                <a16:creationId xmlns="" xmlns:a16="http://schemas.microsoft.com/office/drawing/2014/main" id="{9112D316-2D5B-4058-B06F-5E4509EB107F}"/>
              </a:ext>
            </a:extLst>
          </p:cNvPr>
          <p:cNvCxnSpPr>
            <a:cxnSpLocks/>
          </p:cNvCxnSpPr>
          <p:nvPr/>
        </p:nvCxnSpPr>
        <p:spPr>
          <a:xfrm>
            <a:off x="8784240" y="1448861"/>
            <a:ext cx="143656" cy="19793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Connettore 1 35">
            <a:extLst>
              <a:ext uri="{FF2B5EF4-FFF2-40B4-BE49-F238E27FC236}">
                <a16:creationId xmlns="" xmlns:a16="http://schemas.microsoft.com/office/drawing/2014/main" id="{DC76A19F-A0C1-4EE8-B8F0-6A8CF79D9F2D}"/>
              </a:ext>
            </a:extLst>
          </p:cNvPr>
          <p:cNvCxnSpPr>
            <a:cxnSpLocks/>
          </p:cNvCxnSpPr>
          <p:nvPr/>
        </p:nvCxnSpPr>
        <p:spPr>
          <a:xfrm>
            <a:off x="8676000" y="1646792"/>
            <a:ext cx="251896"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92" name="Connettore diritto 3091">
            <a:extLst>
              <a:ext uri="{FF2B5EF4-FFF2-40B4-BE49-F238E27FC236}">
                <a16:creationId xmlns="" xmlns:a16="http://schemas.microsoft.com/office/drawing/2014/main" id="{A2A13D5A-0E4B-4668-8583-77FCCB65BD31}"/>
              </a:ext>
            </a:extLst>
          </p:cNvPr>
          <p:cNvCxnSpPr>
            <a:cxnSpLocks/>
          </p:cNvCxnSpPr>
          <p:nvPr/>
        </p:nvCxnSpPr>
        <p:spPr>
          <a:xfrm>
            <a:off x="8927896" y="1646792"/>
            <a:ext cx="0" cy="135020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00" name="Connettore diritto 3099">
            <a:extLst>
              <a:ext uri="{FF2B5EF4-FFF2-40B4-BE49-F238E27FC236}">
                <a16:creationId xmlns="" xmlns:a16="http://schemas.microsoft.com/office/drawing/2014/main" id="{535C5F02-0BB3-4442-8716-78324D857D35}"/>
              </a:ext>
            </a:extLst>
          </p:cNvPr>
          <p:cNvCxnSpPr>
            <a:cxnSpLocks/>
          </p:cNvCxnSpPr>
          <p:nvPr/>
        </p:nvCxnSpPr>
        <p:spPr>
          <a:xfrm flipH="1">
            <a:off x="4860032" y="2996952"/>
            <a:ext cx="406786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02" name="Connettore 2 3101">
            <a:extLst>
              <a:ext uri="{FF2B5EF4-FFF2-40B4-BE49-F238E27FC236}">
                <a16:creationId xmlns="" xmlns:a16="http://schemas.microsoft.com/office/drawing/2014/main" id="{47DD6396-B48D-459E-803A-8647C4C31BF1}"/>
              </a:ext>
            </a:extLst>
          </p:cNvPr>
          <p:cNvCxnSpPr/>
          <p:nvPr/>
        </p:nvCxnSpPr>
        <p:spPr>
          <a:xfrm>
            <a:off x="4860000" y="2996952"/>
            <a:ext cx="0" cy="21172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07" name="Connettore a gomito 3106">
            <a:extLst>
              <a:ext uri="{FF2B5EF4-FFF2-40B4-BE49-F238E27FC236}">
                <a16:creationId xmlns="" xmlns:a16="http://schemas.microsoft.com/office/drawing/2014/main" id="{BD406DAE-A278-44A6-B5C4-65DA84343BE0}"/>
              </a:ext>
            </a:extLst>
          </p:cNvPr>
          <p:cNvCxnSpPr>
            <a:cxnSpLocks/>
            <a:stCxn id="28" idx="0"/>
          </p:cNvCxnSpPr>
          <p:nvPr/>
        </p:nvCxnSpPr>
        <p:spPr>
          <a:xfrm rot="5400000" flipH="1" flipV="1">
            <a:off x="7957239" y="261559"/>
            <a:ext cx="88179" cy="2070240"/>
          </a:xfrm>
          <a:prstGeom prst="bentConnector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10" name="Connettore diritto 3109">
            <a:extLst>
              <a:ext uri="{FF2B5EF4-FFF2-40B4-BE49-F238E27FC236}">
                <a16:creationId xmlns="" xmlns:a16="http://schemas.microsoft.com/office/drawing/2014/main" id="{A643A727-4FA4-44DE-97C7-65C72B9959A7}"/>
              </a:ext>
            </a:extLst>
          </p:cNvPr>
          <p:cNvCxnSpPr>
            <a:cxnSpLocks/>
          </p:cNvCxnSpPr>
          <p:nvPr/>
        </p:nvCxnSpPr>
        <p:spPr>
          <a:xfrm>
            <a:off x="9036000" y="1242713"/>
            <a:ext cx="0" cy="26735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17" name="Connettore 2 3116">
            <a:extLst>
              <a:ext uri="{FF2B5EF4-FFF2-40B4-BE49-F238E27FC236}">
                <a16:creationId xmlns="" xmlns:a16="http://schemas.microsoft.com/office/drawing/2014/main" id="{7FC07961-2895-4B81-9EEC-C8C9D06FCD57}"/>
              </a:ext>
            </a:extLst>
          </p:cNvPr>
          <p:cNvCxnSpPr/>
          <p:nvPr/>
        </p:nvCxnSpPr>
        <p:spPr>
          <a:xfrm flipH="1">
            <a:off x="8832322" y="3916213"/>
            <a:ext cx="204127"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21" name="Connettore 2 3120">
            <a:extLst>
              <a:ext uri="{FF2B5EF4-FFF2-40B4-BE49-F238E27FC236}">
                <a16:creationId xmlns="" xmlns:a16="http://schemas.microsoft.com/office/drawing/2014/main" id="{863DA56C-2680-48CE-823C-4F267ADC28CE}"/>
              </a:ext>
            </a:extLst>
          </p:cNvPr>
          <p:cNvCxnSpPr>
            <a:cxnSpLocks/>
          </p:cNvCxnSpPr>
          <p:nvPr/>
        </p:nvCxnSpPr>
        <p:spPr>
          <a:xfrm flipH="1">
            <a:off x="2988256" y="1736792"/>
            <a:ext cx="863601" cy="2179421"/>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 xmlns:a16="http://schemas.microsoft.com/office/drawing/2014/main" id="{6D421088-6567-4FB9-82C0-5CFA9C52A34D}"/>
              </a:ext>
            </a:extLst>
          </p:cNvPr>
          <p:cNvCxnSpPr>
            <a:cxnSpLocks/>
          </p:cNvCxnSpPr>
          <p:nvPr/>
        </p:nvCxnSpPr>
        <p:spPr>
          <a:xfrm flipV="1">
            <a:off x="6300000" y="981001"/>
            <a:ext cx="0" cy="14374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52000" y="190685"/>
            <a:ext cx="5122912" cy="502315"/>
          </a:xfrm>
        </p:spPr>
        <p:txBody>
          <a:bodyPr>
            <a:normAutofit fontScale="90000"/>
          </a:bodyPr>
          <a:lstStyle/>
          <a:p>
            <a:r>
              <a:rPr lang="it-IT" sz="3600" dirty="0">
                <a:effectLst>
                  <a:outerShdw blurRad="38100" dist="38100" dir="2700000" algn="tl">
                    <a:srgbClr val="000000">
                      <a:alpha val="43137"/>
                    </a:srgbClr>
                  </a:outerShdw>
                </a:effectLst>
              </a:rPr>
              <a:t>Analisi di stabilità</a:t>
            </a:r>
          </a:p>
        </p:txBody>
      </p:sp>
      <p:pic>
        <p:nvPicPr>
          <p:cNvPr id="1026" name="Picture 2"/>
          <p:cNvPicPr>
            <a:picLocks noChangeAspect="1" noChangeArrowheads="1"/>
          </p:cNvPicPr>
          <p:nvPr/>
        </p:nvPicPr>
        <p:blipFill>
          <a:blip r:embed="rId3" cstate="print"/>
          <a:srcRect/>
          <a:stretch>
            <a:fillRect/>
          </a:stretch>
        </p:blipFill>
        <p:spPr bwMode="auto">
          <a:xfrm>
            <a:off x="108000" y="192600"/>
            <a:ext cx="1871634" cy="2300400"/>
          </a:xfrm>
          <a:prstGeom prst="rect">
            <a:avLst/>
          </a:prstGeom>
          <a:noFill/>
          <a:ln w="9525">
            <a:noFill/>
            <a:miter lim="800000"/>
            <a:headEnd/>
            <a:tailEnd/>
          </a:ln>
          <a:effectLst/>
        </p:spPr>
      </p:pic>
      <p:sp>
        <p:nvSpPr>
          <p:cNvPr id="13" name="Rettangolo 12"/>
          <p:cNvSpPr/>
          <p:nvPr/>
        </p:nvSpPr>
        <p:spPr>
          <a:xfrm>
            <a:off x="108000" y="1844824"/>
            <a:ext cx="1800200" cy="43204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28" name="Picture 4"/>
          <p:cNvPicPr>
            <a:picLocks noChangeAspect="1" noChangeArrowheads="1"/>
          </p:cNvPicPr>
          <p:nvPr/>
        </p:nvPicPr>
        <p:blipFill>
          <a:blip r:embed="rId4" cstate="print"/>
          <a:srcRect/>
          <a:stretch>
            <a:fillRect/>
          </a:stretch>
        </p:blipFill>
        <p:spPr bwMode="auto">
          <a:xfrm>
            <a:off x="3275456" y="722934"/>
            <a:ext cx="4896544" cy="1122066"/>
          </a:xfrm>
          <a:prstGeom prst="rect">
            <a:avLst/>
          </a:prstGeom>
          <a:noFill/>
          <a:ln w="9525">
            <a:noFill/>
            <a:miter lim="800000"/>
            <a:headEnd/>
            <a:tailEnd/>
          </a:ln>
          <a:effectLst/>
        </p:spPr>
      </p:pic>
      <p:sp>
        <p:nvSpPr>
          <p:cNvPr id="7" name="Rettangolo 6"/>
          <p:cNvSpPr/>
          <p:nvPr/>
        </p:nvSpPr>
        <p:spPr>
          <a:xfrm>
            <a:off x="3347464" y="938958"/>
            <a:ext cx="2232248" cy="36004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107503" y="2597699"/>
            <a:ext cx="3600496" cy="83099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ln w="38100">
            <a:noFill/>
          </a:ln>
          <a:effectLst>
            <a:outerShdw blurRad="50800" dist="38100" dir="8100000" algn="tr" rotWithShape="0">
              <a:prstClr val="black">
                <a:alpha val="40000"/>
              </a:prstClr>
            </a:outerShdw>
          </a:effectLst>
        </p:spPr>
        <p:txBody>
          <a:bodyPr wrap="square" rtlCol="0">
            <a:spAutoFit/>
          </a:bodyPr>
          <a:lstStyle/>
          <a:p>
            <a:pPr algn="just"/>
            <a:r>
              <a:rPr lang="it-IT" sz="1200" dirty="0"/>
              <a:t>Tale sezione permette di selezionare il metodo che si desidera utilizzare per lo studio dell’equilibrio limite. I metodi utilizzabili sono: metodo semplificato (metodo di </a:t>
            </a:r>
            <a:r>
              <a:rPr lang="it-IT" sz="1200" dirty="0" err="1"/>
              <a:t>Bishop</a:t>
            </a:r>
            <a:r>
              <a:rPr lang="it-IT" sz="1200" dirty="0"/>
              <a:t>) e metodo ordinario (metodo di </a:t>
            </a:r>
            <a:r>
              <a:rPr lang="it-IT" sz="1200" dirty="0" err="1"/>
              <a:t>Fellenius</a:t>
            </a:r>
            <a:r>
              <a:rPr lang="it-IT" sz="1200" dirty="0"/>
              <a:t>). </a:t>
            </a:r>
          </a:p>
        </p:txBody>
      </p:sp>
      <p:sp>
        <p:nvSpPr>
          <p:cNvPr id="16" name="Rettangolo 15"/>
          <p:cNvSpPr/>
          <p:nvPr/>
        </p:nvSpPr>
        <p:spPr>
          <a:xfrm>
            <a:off x="3347464" y="1371006"/>
            <a:ext cx="4824536" cy="43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0" name="Picture 2"/>
          <p:cNvPicPr>
            <a:picLocks noChangeAspect="1" noChangeArrowheads="1"/>
          </p:cNvPicPr>
          <p:nvPr/>
        </p:nvPicPr>
        <p:blipFill>
          <a:blip r:embed="rId5" cstate="print"/>
          <a:srcRect/>
          <a:stretch>
            <a:fillRect/>
          </a:stretch>
        </p:blipFill>
        <p:spPr bwMode="auto">
          <a:xfrm>
            <a:off x="3890780" y="2808775"/>
            <a:ext cx="4857220" cy="476225"/>
          </a:xfrm>
          <a:prstGeom prst="rect">
            <a:avLst/>
          </a:prstGeom>
          <a:noFill/>
          <a:ln w="9525">
            <a:noFill/>
            <a:miter lim="800000"/>
            <a:headEnd/>
            <a:tailEnd/>
          </a:ln>
          <a:effectLst/>
        </p:spPr>
      </p:pic>
      <p:sp>
        <p:nvSpPr>
          <p:cNvPr id="26" name="CasellaDiTesto 25"/>
          <p:cNvSpPr txBox="1"/>
          <p:nvPr/>
        </p:nvSpPr>
        <p:spPr>
          <a:xfrm>
            <a:off x="4355975" y="1989000"/>
            <a:ext cx="4536487" cy="615553"/>
          </a:xfrm>
          <a:prstGeom prst="rect">
            <a:avLst/>
          </a:prstGeom>
          <a:noFill/>
          <a:ln w="38100">
            <a:solidFill>
              <a:srgbClr val="FFFF00"/>
            </a:solidFill>
          </a:ln>
        </p:spPr>
        <p:txBody>
          <a:bodyPr wrap="square" rtlCol="0">
            <a:spAutoFit/>
          </a:bodyPr>
          <a:lstStyle/>
          <a:p>
            <a:pPr algn="just"/>
            <a:r>
              <a:rPr lang="it-IT" sz="1700" dirty="0"/>
              <a:t>Tale sezione permette di definire il reticolo di ricerca all’interno del DEM.</a:t>
            </a:r>
          </a:p>
        </p:txBody>
      </p:sp>
      <p:sp>
        <p:nvSpPr>
          <p:cNvPr id="29" name="Rettangolo 28"/>
          <p:cNvSpPr/>
          <p:nvPr/>
        </p:nvSpPr>
        <p:spPr>
          <a:xfrm>
            <a:off x="3962788" y="3024799"/>
            <a:ext cx="396000" cy="216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p:cNvSpPr/>
          <p:nvPr/>
        </p:nvSpPr>
        <p:spPr>
          <a:xfrm>
            <a:off x="4394836" y="3024799"/>
            <a:ext cx="864096" cy="21602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CasellaDiTesto 32"/>
          <p:cNvSpPr txBox="1"/>
          <p:nvPr/>
        </p:nvSpPr>
        <p:spPr>
          <a:xfrm>
            <a:off x="107503" y="3684493"/>
            <a:ext cx="1728497" cy="304698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ln w="38100">
            <a:noFill/>
          </a:ln>
          <a:effectLst>
            <a:outerShdw blurRad="50800" dist="38100" dir="8100000" algn="tr" rotWithShape="0">
              <a:prstClr val="black">
                <a:alpha val="40000"/>
              </a:prstClr>
            </a:outerShdw>
          </a:effectLst>
        </p:spPr>
        <p:txBody>
          <a:bodyPr wrap="square" rtlCol="0">
            <a:spAutoFit/>
          </a:bodyPr>
          <a:lstStyle/>
          <a:p>
            <a:r>
              <a:rPr lang="it-IT" sz="1200" dirty="0"/>
              <a:t>Tale opzione permette di selezionare un reticolo a forma di scatola su </a:t>
            </a:r>
            <a:r>
              <a:rPr lang="it-IT" sz="1200" dirty="0" smtClean="0"/>
              <a:t>cui effettuare </a:t>
            </a:r>
            <a:r>
              <a:rPr lang="it-IT" sz="1200" dirty="0"/>
              <a:t>l’analisi. L’intervallo della potenziale massa franante, la direzione di slittamento, la minima e la massima estensione verticale e l’estensione orizzontale della casella di ricerca devono essere specificati. È possibile, inoltre, scegliere tra ricerca semplice o grossolana (avanzate).</a:t>
            </a:r>
          </a:p>
        </p:txBody>
      </p:sp>
      <p:pic>
        <p:nvPicPr>
          <p:cNvPr id="2051" name="Picture 3"/>
          <p:cNvPicPr>
            <a:picLocks noChangeAspect="1" noChangeArrowheads="1"/>
          </p:cNvPicPr>
          <p:nvPr/>
        </p:nvPicPr>
        <p:blipFill>
          <a:blip r:embed="rId6" cstate="print"/>
          <a:srcRect/>
          <a:stretch>
            <a:fillRect/>
          </a:stretch>
        </p:blipFill>
        <p:spPr bwMode="auto">
          <a:xfrm>
            <a:off x="1963993" y="3789000"/>
            <a:ext cx="1368152" cy="1674234"/>
          </a:xfrm>
          <a:prstGeom prst="rect">
            <a:avLst/>
          </a:prstGeom>
          <a:noFill/>
          <a:ln w="9525">
            <a:noFill/>
            <a:miter lim="800000"/>
            <a:headEnd/>
            <a:tailEnd/>
          </a:ln>
          <a:effectLst/>
        </p:spPr>
      </p:pic>
      <p:pic>
        <p:nvPicPr>
          <p:cNvPr id="2052" name="Picture 4"/>
          <p:cNvPicPr>
            <a:picLocks noChangeAspect="1" noChangeArrowheads="1"/>
          </p:cNvPicPr>
          <p:nvPr/>
        </p:nvPicPr>
        <p:blipFill>
          <a:blip r:embed="rId7" cstate="print"/>
          <a:srcRect/>
          <a:stretch>
            <a:fillRect/>
          </a:stretch>
        </p:blipFill>
        <p:spPr bwMode="auto">
          <a:xfrm>
            <a:off x="2051720" y="5661000"/>
            <a:ext cx="1152128" cy="931800"/>
          </a:xfrm>
          <a:prstGeom prst="rect">
            <a:avLst/>
          </a:prstGeom>
          <a:noFill/>
          <a:ln w="9525">
            <a:noFill/>
            <a:miter lim="800000"/>
            <a:headEnd/>
            <a:tailEnd/>
          </a:ln>
          <a:effectLst/>
        </p:spPr>
      </p:pic>
      <p:sp>
        <p:nvSpPr>
          <p:cNvPr id="51" name="CasellaDiTesto 50"/>
          <p:cNvSpPr txBox="1"/>
          <p:nvPr/>
        </p:nvSpPr>
        <p:spPr>
          <a:xfrm>
            <a:off x="3463030" y="3684493"/>
            <a:ext cx="1756970" cy="286232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ln w="38100">
            <a:noFill/>
          </a:ln>
          <a:effectLst>
            <a:outerShdw blurRad="50800" dist="38100" dir="8100000" algn="tr" rotWithShape="0">
              <a:prstClr val="black">
                <a:alpha val="40000"/>
              </a:prstClr>
            </a:outerShdw>
          </a:effectLst>
        </p:spPr>
        <p:txBody>
          <a:bodyPr wrap="square" rtlCol="0">
            <a:spAutoFit/>
          </a:bodyPr>
          <a:lstStyle/>
          <a:p>
            <a:r>
              <a:rPr lang="it-IT" sz="1200" dirty="0"/>
              <a:t>Tale opzione permette di </a:t>
            </a:r>
            <a:r>
              <a:rPr lang="it-IT" sz="1200" dirty="0" smtClean="0"/>
              <a:t>selezionare </a:t>
            </a:r>
            <a:r>
              <a:rPr lang="it-IT" sz="1200" dirty="0"/>
              <a:t>una singola superficie, preesistente o ad inserimento manuale su cui effettuare l’analisi. Se la superficie esiste già il file di provenienza deve essere specificato. </a:t>
            </a:r>
            <a:r>
              <a:rPr lang="it-IT" sz="1200" dirty="0" smtClean="0"/>
              <a:t>Nel caso di inserimento manuale le dimensioni della superficie, </a:t>
            </a:r>
            <a:r>
              <a:rPr lang="it-IT" sz="1200" dirty="0"/>
              <a:t>il centro di rotazione della sfera di prova e la direzione di slittamento devono essere specificati.</a:t>
            </a:r>
          </a:p>
        </p:txBody>
      </p:sp>
      <p:pic>
        <p:nvPicPr>
          <p:cNvPr id="2053" name="Picture 5"/>
          <p:cNvPicPr>
            <a:picLocks noChangeAspect="1" noChangeArrowheads="1"/>
          </p:cNvPicPr>
          <p:nvPr/>
        </p:nvPicPr>
        <p:blipFill>
          <a:blip r:embed="rId8" cstate="print"/>
          <a:srcRect/>
          <a:stretch>
            <a:fillRect/>
          </a:stretch>
        </p:blipFill>
        <p:spPr bwMode="auto">
          <a:xfrm>
            <a:off x="5326370" y="3789000"/>
            <a:ext cx="973630" cy="432048"/>
          </a:xfrm>
          <a:prstGeom prst="rect">
            <a:avLst/>
          </a:prstGeom>
          <a:noFill/>
          <a:ln w="9525">
            <a:noFill/>
            <a:miter lim="800000"/>
            <a:headEnd/>
            <a:tailEnd/>
          </a:ln>
          <a:effectLst/>
        </p:spPr>
      </p:pic>
      <p:pic>
        <p:nvPicPr>
          <p:cNvPr id="2054" name="Picture 6"/>
          <p:cNvPicPr>
            <a:picLocks noChangeAspect="1" noChangeArrowheads="1"/>
          </p:cNvPicPr>
          <p:nvPr/>
        </p:nvPicPr>
        <p:blipFill>
          <a:blip r:embed="rId9" cstate="print"/>
          <a:srcRect/>
          <a:stretch>
            <a:fillRect/>
          </a:stretch>
        </p:blipFill>
        <p:spPr bwMode="auto">
          <a:xfrm>
            <a:off x="5291888" y="4292944"/>
            <a:ext cx="1008112" cy="1047874"/>
          </a:xfrm>
          <a:prstGeom prst="rect">
            <a:avLst/>
          </a:prstGeom>
          <a:noFill/>
          <a:ln w="9525">
            <a:noFill/>
            <a:miter lim="800000"/>
            <a:headEnd/>
            <a:tailEnd/>
          </a:ln>
          <a:effectLst/>
        </p:spPr>
      </p:pic>
      <p:pic>
        <p:nvPicPr>
          <p:cNvPr id="2055" name="Picture 7"/>
          <p:cNvPicPr>
            <a:picLocks noChangeAspect="1" noChangeArrowheads="1"/>
          </p:cNvPicPr>
          <p:nvPr/>
        </p:nvPicPr>
        <p:blipFill>
          <a:blip r:embed="rId10" cstate="print"/>
          <a:srcRect/>
          <a:stretch>
            <a:fillRect/>
          </a:stretch>
        </p:blipFill>
        <p:spPr bwMode="auto">
          <a:xfrm>
            <a:off x="5363904" y="5398879"/>
            <a:ext cx="864096" cy="1198065"/>
          </a:xfrm>
          <a:prstGeom prst="rect">
            <a:avLst/>
          </a:prstGeom>
          <a:noFill/>
          <a:ln w="9525">
            <a:noFill/>
            <a:miter lim="800000"/>
            <a:headEnd/>
            <a:tailEnd/>
          </a:ln>
          <a:effectLst/>
        </p:spPr>
      </p:pic>
      <p:sp>
        <p:nvSpPr>
          <p:cNvPr id="59" name="CasellaDiTesto 58"/>
          <p:cNvSpPr txBox="1"/>
          <p:nvPr/>
        </p:nvSpPr>
        <p:spPr>
          <a:xfrm>
            <a:off x="6443880" y="3676401"/>
            <a:ext cx="1152120" cy="286232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a:ln w="38100">
            <a:noFill/>
          </a:ln>
          <a:effectLst>
            <a:outerShdw blurRad="50800" dist="38100" dir="8100000" algn="tr" rotWithShape="0">
              <a:prstClr val="black">
                <a:alpha val="40000"/>
              </a:prstClr>
            </a:outerShdw>
          </a:effectLst>
        </p:spPr>
        <p:txBody>
          <a:bodyPr wrap="square" rtlCol="0">
            <a:spAutoFit/>
          </a:bodyPr>
          <a:lstStyle/>
          <a:p>
            <a:r>
              <a:rPr lang="it-IT" sz="1200" dirty="0"/>
              <a:t>Tale opzione permette di selezionare un file su cui effettuare l’analisi. Il file contenente il DEM da analizzare ed eventuali </a:t>
            </a:r>
            <a:r>
              <a:rPr lang="it-IT" sz="1200" dirty="0" smtClean="0"/>
              <a:t>limitazioni sull’estensione </a:t>
            </a:r>
            <a:r>
              <a:rPr lang="it-IT" sz="1200" dirty="0"/>
              <a:t>della ricerca devono essere specificati.</a:t>
            </a:r>
          </a:p>
        </p:txBody>
      </p:sp>
      <p:sp>
        <p:nvSpPr>
          <p:cNvPr id="62" name="Rettangolo 61"/>
          <p:cNvSpPr/>
          <p:nvPr/>
        </p:nvSpPr>
        <p:spPr>
          <a:xfrm>
            <a:off x="5330940" y="3024799"/>
            <a:ext cx="360040" cy="21602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056" name="Picture 8"/>
          <p:cNvPicPr>
            <a:picLocks noChangeAspect="1" noChangeArrowheads="1"/>
          </p:cNvPicPr>
          <p:nvPr/>
        </p:nvPicPr>
        <p:blipFill>
          <a:blip r:embed="rId11" cstate="print"/>
          <a:srcRect/>
          <a:stretch>
            <a:fillRect/>
          </a:stretch>
        </p:blipFill>
        <p:spPr bwMode="auto">
          <a:xfrm>
            <a:off x="7668000" y="3789000"/>
            <a:ext cx="1420475" cy="1566606"/>
          </a:xfrm>
          <a:prstGeom prst="rect">
            <a:avLst/>
          </a:prstGeom>
          <a:noFill/>
          <a:ln w="9525">
            <a:noFill/>
            <a:miter lim="800000"/>
            <a:headEnd/>
            <a:tailEnd/>
          </a:ln>
          <a:effectLst/>
        </p:spPr>
      </p:pic>
      <p:pic>
        <p:nvPicPr>
          <p:cNvPr id="2057" name="Picture 9"/>
          <p:cNvPicPr>
            <a:picLocks noChangeAspect="1" noChangeArrowheads="1"/>
          </p:cNvPicPr>
          <p:nvPr/>
        </p:nvPicPr>
        <p:blipFill>
          <a:blip r:embed="rId12" cstate="print"/>
          <a:srcRect/>
          <a:stretch>
            <a:fillRect/>
          </a:stretch>
        </p:blipFill>
        <p:spPr bwMode="auto">
          <a:xfrm>
            <a:off x="7831102" y="5445184"/>
            <a:ext cx="988898" cy="1080120"/>
          </a:xfrm>
          <a:prstGeom prst="rect">
            <a:avLst/>
          </a:prstGeom>
          <a:noFill/>
          <a:ln w="9525">
            <a:noFill/>
            <a:miter lim="800000"/>
            <a:headEnd/>
            <a:tailEnd/>
          </a:ln>
          <a:effectLst/>
        </p:spPr>
      </p:pic>
      <p:cxnSp>
        <p:nvCxnSpPr>
          <p:cNvPr id="15" name="Connettore 2 14">
            <a:extLst>
              <a:ext uri="{FF2B5EF4-FFF2-40B4-BE49-F238E27FC236}">
                <a16:creationId xmlns="" xmlns:a16="http://schemas.microsoft.com/office/drawing/2014/main" id="{719170C4-B076-46E8-8E20-833360ED65F7}"/>
              </a:ext>
            </a:extLst>
          </p:cNvPr>
          <p:cNvCxnSpPr/>
          <p:nvPr/>
        </p:nvCxnSpPr>
        <p:spPr>
          <a:xfrm>
            <a:off x="4068008" y="1803006"/>
            <a:ext cx="0" cy="100576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a gomito 17">
            <a:extLst>
              <a:ext uri="{FF2B5EF4-FFF2-40B4-BE49-F238E27FC236}">
                <a16:creationId xmlns="" xmlns:a16="http://schemas.microsoft.com/office/drawing/2014/main" id="{9EAF0AFA-F667-462E-90A9-24362268D60D}"/>
              </a:ext>
            </a:extLst>
          </p:cNvPr>
          <p:cNvCxnSpPr>
            <a:cxnSpLocks/>
            <a:stCxn id="13" idx="3"/>
          </p:cNvCxnSpPr>
          <p:nvPr/>
        </p:nvCxnSpPr>
        <p:spPr>
          <a:xfrm flipV="1">
            <a:off x="1908200" y="837000"/>
            <a:ext cx="1295648" cy="1223848"/>
          </a:xfrm>
          <a:prstGeom prst="bentConnector3">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a gomito 20">
            <a:extLst>
              <a:ext uri="{FF2B5EF4-FFF2-40B4-BE49-F238E27FC236}">
                <a16:creationId xmlns="" xmlns:a16="http://schemas.microsoft.com/office/drawing/2014/main" id="{4DAE0AC6-1DD5-45B0-B0FE-DD77E2A899E6}"/>
              </a:ext>
            </a:extLst>
          </p:cNvPr>
          <p:cNvCxnSpPr>
            <a:cxnSpLocks/>
            <a:stCxn id="7" idx="1"/>
          </p:cNvCxnSpPr>
          <p:nvPr/>
        </p:nvCxnSpPr>
        <p:spPr>
          <a:xfrm rot="10800000" flipV="1">
            <a:off x="2988000" y="1118978"/>
            <a:ext cx="359464" cy="1446022"/>
          </a:xfrm>
          <a:prstGeom prst="bentConnector2">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71" name="Connettore a gomito 2070">
            <a:extLst>
              <a:ext uri="{FF2B5EF4-FFF2-40B4-BE49-F238E27FC236}">
                <a16:creationId xmlns="" xmlns:a16="http://schemas.microsoft.com/office/drawing/2014/main" id="{D543B341-94E7-498A-985D-02230E6F3448}"/>
              </a:ext>
            </a:extLst>
          </p:cNvPr>
          <p:cNvCxnSpPr>
            <a:stCxn id="29" idx="1"/>
          </p:cNvCxnSpPr>
          <p:nvPr/>
        </p:nvCxnSpPr>
        <p:spPr>
          <a:xfrm rot="10800000" flipV="1">
            <a:off x="1188000" y="3132798"/>
            <a:ext cx="2774788" cy="368201"/>
          </a:xfrm>
          <a:prstGeom prst="bentConnector3">
            <a:avLst>
              <a:gd name="adj1" fmla="val 5091"/>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75" name="Connettore 2 2074">
            <a:extLst>
              <a:ext uri="{FF2B5EF4-FFF2-40B4-BE49-F238E27FC236}">
                <a16:creationId xmlns="" xmlns:a16="http://schemas.microsoft.com/office/drawing/2014/main" id="{195DE093-9CDB-4CC6-8473-D6B6A41AB948}"/>
              </a:ext>
            </a:extLst>
          </p:cNvPr>
          <p:cNvCxnSpPr>
            <a:cxnSpLocks/>
          </p:cNvCxnSpPr>
          <p:nvPr/>
        </p:nvCxnSpPr>
        <p:spPr>
          <a:xfrm>
            <a:off x="1187999" y="3499157"/>
            <a:ext cx="1" cy="177244"/>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 xmlns:a16="http://schemas.microsoft.com/office/drawing/2014/main" id="{6ED9F41C-61E2-4BD0-B63D-A8112F1C572C}"/>
              </a:ext>
            </a:extLst>
          </p:cNvPr>
          <p:cNvCxnSpPr>
            <a:cxnSpLocks/>
          </p:cNvCxnSpPr>
          <p:nvPr/>
        </p:nvCxnSpPr>
        <p:spPr>
          <a:xfrm>
            <a:off x="4826884" y="3240799"/>
            <a:ext cx="0" cy="404201"/>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ttore a gomito 46">
            <a:extLst>
              <a:ext uri="{FF2B5EF4-FFF2-40B4-BE49-F238E27FC236}">
                <a16:creationId xmlns="" xmlns:a16="http://schemas.microsoft.com/office/drawing/2014/main" id="{FB86E430-236B-4246-8195-B3C46FBA0ABC}"/>
              </a:ext>
            </a:extLst>
          </p:cNvPr>
          <p:cNvCxnSpPr>
            <a:cxnSpLocks/>
            <a:stCxn id="62" idx="2"/>
          </p:cNvCxnSpPr>
          <p:nvPr/>
        </p:nvCxnSpPr>
        <p:spPr>
          <a:xfrm rot="16200000" flipH="1">
            <a:off x="6146407" y="2605376"/>
            <a:ext cx="202088" cy="1472982"/>
          </a:xfrm>
          <a:prstGeom prst="bentConnector2">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Connettore 2 49">
            <a:extLst>
              <a:ext uri="{FF2B5EF4-FFF2-40B4-BE49-F238E27FC236}">
                <a16:creationId xmlns="" xmlns:a16="http://schemas.microsoft.com/office/drawing/2014/main" id="{87930ACB-40EC-4415-BB13-E6407B7E7B80}"/>
              </a:ext>
            </a:extLst>
          </p:cNvPr>
          <p:cNvCxnSpPr>
            <a:cxnSpLocks/>
          </p:cNvCxnSpPr>
          <p:nvPr/>
        </p:nvCxnSpPr>
        <p:spPr>
          <a:xfrm>
            <a:off x="6983940" y="3442911"/>
            <a:ext cx="0" cy="189313"/>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 xmlns:a16="http://schemas.microsoft.com/office/drawing/2014/main" id="{5E860A1C-5074-4D58-8929-B2BCAA71E354}"/>
              </a:ext>
            </a:extLst>
          </p:cNvPr>
          <p:cNvCxnSpPr/>
          <p:nvPr/>
        </p:nvCxnSpPr>
        <p:spPr>
          <a:xfrm flipV="1">
            <a:off x="6876000" y="2604553"/>
            <a:ext cx="0" cy="20422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2186</TotalTime>
  <Words>1429</Words>
  <Application>Microsoft Office PowerPoint</Application>
  <PresentationFormat>Presentazione su schermo (4:3)</PresentationFormat>
  <Paragraphs>75</Paragraphs>
  <Slides>11</Slides>
  <Notes>2</Notes>
  <HiddenSlides>0</HiddenSlides>
  <MMClips>0</MMClips>
  <ScaleCrop>false</ScaleCrop>
  <HeadingPairs>
    <vt:vector size="4" baseType="variant">
      <vt:variant>
        <vt:lpstr>Tema</vt:lpstr>
      </vt:variant>
      <vt:variant>
        <vt:i4>1</vt:i4>
      </vt:variant>
      <vt:variant>
        <vt:lpstr>Titoli diapositive</vt:lpstr>
      </vt:variant>
      <vt:variant>
        <vt:i4>11</vt:i4>
      </vt:variant>
    </vt:vector>
  </HeadingPairs>
  <TitlesOfParts>
    <vt:vector size="12" baseType="lpstr">
      <vt:lpstr>Tema di Office</vt:lpstr>
      <vt:lpstr>        Scoops3D </vt:lpstr>
      <vt:lpstr>Scoops3D, utilizzando un metodo tridimensionale (3D) di approccio alle colonne in cui viene suddiviso il DEM, valuta la stabilità di molte (tipicamente milioni) potenziali frane all’interno di un intervallo (porzione di territorio) di dimensioni definite dall’utente. Per ciascuna potenziale frana il programma, utilizzando una versione 3D del metodo semplificato di Bishop o del metodo di analisi del limite di equilibrio (metodo di Fellenius), valuta la stabilità di una superficie di scorrimento rotazionale sferica comprendendo molte celle del DEM.</vt:lpstr>
      <vt:lpstr>Informazioni aggiuntive sul programma </vt:lpstr>
      <vt:lpstr>Input </vt:lpstr>
      <vt:lpstr>Nome file input e unità di misura</vt:lpstr>
      <vt:lpstr>File del Modello Digitale di Elevazione (DEM)</vt:lpstr>
      <vt:lpstr>Caratteristiche del sottosuolo </vt:lpstr>
      <vt:lpstr>Diapositiva 8</vt:lpstr>
      <vt:lpstr>Analisi di stabilità</vt:lpstr>
      <vt:lpstr>Output </vt:lpstr>
      <vt:lpstr>Conclusioni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Scoops3D</dc:title>
  <dc:creator>Diego Drogo</dc:creator>
  <cp:lastModifiedBy>Diego Drogo</cp:lastModifiedBy>
  <cp:revision>222</cp:revision>
  <dcterms:created xsi:type="dcterms:W3CDTF">2018-08-08T09:29:59Z</dcterms:created>
  <dcterms:modified xsi:type="dcterms:W3CDTF">2018-08-22T15:32:38Z</dcterms:modified>
</cp:coreProperties>
</file>