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 id="262" r:id="rId8"/>
    <p:sldId id="263"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029" autoAdjust="0"/>
    <p:restoredTop sz="94660"/>
  </p:normalViewPr>
  <p:slideViewPr>
    <p:cSldViewPr snapToGrid="0">
      <p:cViewPr>
        <p:scale>
          <a:sx n="80" d="100"/>
          <a:sy n="80" d="100"/>
        </p:scale>
        <p:origin x="-518" y="-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liper.com/tcovu.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Sottotitolo 2">
            <a:extLst>
              <a:ext uri="{FF2B5EF4-FFF2-40B4-BE49-F238E27FC236}">
                <a16:creationId xmlns:a16="http://schemas.microsoft.com/office/drawing/2014/main" xmlns="" id="{A8B591CE-5F24-48F8-96F4-581AC1EE2B6B}"/>
              </a:ext>
            </a:extLst>
          </p:cNvPr>
          <p:cNvSpPr>
            <a:spLocks noGrp="1"/>
          </p:cNvSpPr>
          <p:nvPr>
            <p:ph type="subTitle" idx="1"/>
          </p:nvPr>
        </p:nvSpPr>
        <p:spPr>
          <a:xfrm>
            <a:off x="540279" y="5189400"/>
            <a:ext cx="3778870" cy="544260"/>
          </a:xfrm>
        </p:spPr>
        <p:txBody>
          <a:bodyPr anchor="ctr">
            <a:normAutofit/>
          </a:bodyPr>
          <a:lstStyle/>
          <a:p>
            <a:pPr>
              <a:lnSpc>
                <a:spcPct val="80000"/>
              </a:lnSpc>
            </a:pPr>
            <a:r>
              <a:rPr lang="it-IT" sz="1200">
                <a:solidFill>
                  <a:srgbClr val="FEFFFF"/>
                </a:solidFill>
              </a:rPr>
              <a:t>Arantxa De La Hoz</a:t>
            </a:r>
          </a:p>
          <a:p>
            <a:pPr>
              <a:lnSpc>
                <a:spcPct val="80000"/>
              </a:lnSpc>
            </a:pPr>
            <a:r>
              <a:rPr lang="it-IT" sz="1200">
                <a:solidFill>
                  <a:srgbClr val="FEFFFF"/>
                </a:solidFill>
              </a:rPr>
              <a:t>Codice Matricola: 877301</a:t>
            </a:r>
            <a:endParaRPr lang="es-ES" sz="1200">
              <a:solidFill>
                <a:srgbClr val="FEFFFF"/>
              </a:solidFill>
            </a:endParaRPr>
          </a:p>
        </p:txBody>
      </p:sp>
      <p:pic>
        <p:nvPicPr>
          <p:cNvPr id="6" name="Immagine 5">
            <a:extLst>
              <a:ext uri="{FF2B5EF4-FFF2-40B4-BE49-F238E27FC236}">
                <a16:creationId xmlns:a16="http://schemas.microsoft.com/office/drawing/2014/main" xmlns="" id="{52DF7DD9-DFED-4656-88C0-D06B793B32B7}"/>
              </a:ext>
            </a:extLst>
          </p:cNvPr>
          <p:cNvPicPr>
            <a:picLocks noChangeAspect="1"/>
          </p:cNvPicPr>
          <p:nvPr/>
        </p:nvPicPr>
        <p:blipFill>
          <a:blip r:embed="rId2"/>
          <a:stretch>
            <a:fillRect/>
          </a:stretch>
        </p:blipFill>
        <p:spPr>
          <a:xfrm>
            <a:off x="334370" y="1018063"/>
            <a:ext cx="11523260" cy="3456978"/>
          </a:xfrm>
          <a:prstGeom prst="rect">
            <a:avLst/>
          </a:prstGeom>
        </p:spPr>
      </p:pic>
    </p:spTree>
    <p:extLst>
      <p:ext uri="{BB962C8B-B14F-4D97-AF65-F5344CB8AC3E}">
        <p14:creationId xmlns:p14="http://schemas.microsoft.com/office/powerpoint/2010/main" val="40968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07BF4D-5176-4995-A146-C34E8844455C}"/>
              </a:ext>
            </a:extLst>
          </p:cNvPr>
          <p:cNvSpPr>
            <a:spLocks noGrp="1"/>
          </p:cNvSpPr>
          <p:nvPr>
            <p:ph type="title"/>
          </p:nvPr>
        </p:nvSpPr>
        <p:spPr>
          <a:xfrm>
            <a:off x="1310641" y="624110"/>
            <a:ext cx="10193972" cy="1280890"/>
          </a:xfrm>
        </p:spPr>
        <p:txBody>
          <a:bodyPr/>
          <a:lstStyle/>
          <a:p>
            <a:pPr algn="ctr"/>
            <a:r>
              <a:rPr lang="it-IT" dirty="0"/>
              <a:t>Esempio, risultato e salvare dati</a:t>
            </a:r>
            <a:endParaRPr lang="es-ES" dirty="0"/>
          </a:p>
        </p:txBody>
      </p:sp>
      <p:pic>
        <p:nvPicPr>
          <p:cNvPr id="5" name="Imagen 43">
            <a:extLst>
              <a:ext uri="{FF2B5EF4-FFF2-40B4-BE49-F238E27FC236}">
                <a16:creationId xmlns:a16="http://schemas.microsoft.com/office/drawing/2014/main" xmlns="" id="{7980F5A6-89A0-480C-8D89-B207FF4D422A}"/>
              </a:ext>
            </a:extLst>
          </p:cNvPr>
          <p:cNvPicPr/>
          <p:nvPr/>
        </p:nvPicPr>
        <p:blipFill>
          <a:blip r:embed="rId2"/>
          <a:stretch>
            <a:fillRect/>
          </a:stretch>
        </p:blipFill>
        <p:spPr>
          <a:xfrm>
            <a:off x="454303" y="1905000"/>
            <a:ext cx="5612130" cy="3507740"/>
          </a:xfrm>
          <a:prstGeom prst="rect">
            <a:avLst/>
          </a:prstGeom>
        </p:spPr>
      </p:pic>
      <p:pic>
        <p:nvPicPr>
          <p:cNvPr id="8" name="Imagen 50">
            <a:extLst>
              <a:ext uri="{FF2B5EF4-FFF2-40B4-BE49-F238E27FC236}">
                <a16:creationId xmlns:a16="http://schemas.microsoft.com/office/drawing/2014/main" xmlns="" id="{D917156C-46A7-4C75-A49E-AD0A76A1A945}"/>
              </a:ext>
            </a:extLst>
          </p:cNvPr>
          <p:cNvPicPr/>
          <p:nvPr/>
        </p:nvPicPr>
        <p:blipFill>
          <a:blip r:embed="rId3"/>
          <a:stretch>
            <a:fillRect/>
          </a:stretch>
        </p:blipFill>
        <p:spPr>
          <a:xfrm>
            <a:off x="6407627" y="1905000"/>
            <a:ext cx="5612130" cy="3507740"/>
          </a:xfrm>
          <a:prstGeom prst="rect">
            <a:avLst/>
          </a:prstGeom>
        </p:spPr>
      </p:pic>
    </p:spTree>
    <p:extLst>
      <p:ext uri="{BB962C8B-B14F-4D97-AF65-F5344CB8AC3E}">
        <p14:creationId xmlns:p14="http://schemas.microsoft.com/office/powerpoint/2010/main" val="401835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sultado de imagen de logo transcad">
            <a:extLst>
              <a:ext uri="{FF2B5EF4-FFF2-40B4-BE49-F238E27FC236}">
                <a16:creationId xmlns:a16="http://schemas.microsoft.com/office/drawing/2014/main" xmlns="" id="{B1A7854B-08D9-489F-8E49-0AC51DE60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552" y="2550892"/>
            <a:ext cx="6887568" cy="229011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xmlns="" id="{EFABED22-D3BD-4628-A10D-F0AEA3B9F2CE}"/>
              </a:ext>
            </a:extLst>
          </p:cNvPr>
          <p:cNvSpPr>
            <a:spLocks noGrp="1"/>
          </p:cNvSpPr>
          <p:nvPr>
            <p:ph type="title"/>
          </p:nvPr>
        </p:nvSpPr>
        <p:spPr>
          <a:xfrm>
            <a:off x="649224" y="645106"/>
            <a:ext cx="10923896" cy="1259894"/>
          </a:xfrm>
        </p:spPr>
        <p:txBody>
          <a:bodyPr>
            <a:normAutofit/>
          </a:bodyPr>
          <a:lstStyle/>
          <a:p>
            <a:pPr algn="ctr">
              <a:lnSpc>
                <a:spcPct val="80000"/>
              </a:lnSpc>
            </a:pPr>
            <a:r>
              <a:rPr lang="it-IT" sz="2800" dirty="0"/>
              <a:t>Requisiti Hardware e Software: TRANS-CAD</a:t>
            </a:r>
            <a:endParaRPr lang="es-ES" sz="2800" dirty="0"/>
          </a:p>
        </p:txBody>
      </p:sp>
      <p:sp>
        <p:nvSpPr>
          <p:cNvPr id="3" name="Segnaposto contenuto 2">
            <a:extLst>
              <a:ext uri="{FF2B5EF4-FFF2-40B4-BE49-F238E27FC236}">
                <a16:creationId xmlns:a16="http://schemas.microsoft.com/office/drawing/2014/main" xmlns="" id="{5E38840E-6E3D-42B0-BDD9-0D76C16D1BD9}"/>
              </a:ext>
            </a:extLst>
          </p:cNvPr>
          <p:cNvSpPr>
            <a:spLocks noGrp="1"/>
          </p:cNvSpPr>
          <p:nvPr>
            <p:ph idx="1"/>
          </p:nvPr>
        </p:nvSpPr>
        <p:spPr>
          <a:xfrm>
            <a:off x="649224" y="2133600"/>
            <a:ext cx="3808475" cy="3759253"/>
          </a:xfrm>
        </p:spPr>
        <p:txBody>
          <a:bodyPr>
            <a:normAutofit lnSpcReduction="10000"/>
          </a:bodyPr>
          <a:lstStyle/>
          <a:p>
            <a:pPr marL="0" indent="0">
              <a:buNone/>
            </a:pPr>
            <a:r>
              <a:rPr lang="it-IT" dirty="0" err="1"/>
              <a:t>TrasnCAD</a:t>
            </a:r>
            <a:r>
              <a:rPr lang="it-IT" dirty="0"/>
              <a:t> si può istallare senza ulteriori problemi in qualsiasi computer che abbia Windows XP, Vista, o 7. Il tipo di Hardware raccomandato è deve includere Pentium o una unità CPU equivalente, 256 RAM, almeno 1GB di spazio e una unità di DVD.</a:t>
            </a:r>
          </a:p>
          <a:p>
            <a:pPr marL="0" indent="0">
              <a:buNone/>
            </a:pPr>
            <a:r>
              <a:rPr lang="it-IT" dirty="0"/>
              <a:t>Fabbricante: </a:t>
            </a:r>
            <a:r>
              <a:rPr lang="it-IT" dirty="0" err="1"/>
              <a:t>Caliper</a:t>
            </a:r>
            <a:endParaRPr lang="it-IT" dirty="0"/>
          </a:p>
          <a:p>
            <a:pPr marL="0" indent="0">
              <a:buNone/>
            </a:pPr>
            <a:r>
              <a:rPr lang="it-IT" dirty="0"/>
              <a:t>Link: </a:t>
            </a:r>
            <a:r>
              <a:rPr lang="it-IT" dirty="0">
                <a:hlinkClick r:id="rId3"/>
              </a:rPr>
              <a:t>http://www.caliper.com/tcovu.htm</a:t>
            </a:r>
            <a:endParaRPr lang="it-IT" dirty="0"/>
          </a:p>
          <a:p>
            <a:pPr marL="0" indent="0">
              <a:buNone/>
            </a:pPr>
            <a:endParaRPr lang="es-ES" dirty="0"/>
          </a:p>
          <a:p>
            <a:endParaRPr lang="es-ES" dirty="0"/>
          </a:p>
        </p:txBody>
      </p:sp>
    </p:spTree>
    <p:extLst>
      <p:ext uri="{BB962C8B-B14F-4D97-AF65-F5344CB8AC3E}">
        <p14:creationId xmlns:p14="http://schemas.microsoft.com/office/powerpoint/2010/main" val="89541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8FB1FF-B1AF-4037-8FDC-2A3AE23F86F1}"/>
              </a:ext>
            </a:extLst>
          </p:cNvPr>
          <p:cNvSpPr>
            <a:spLocks noGrp="1"/>
          </p:cNvSpPr>
          <p:nvPr>
            <p:ph type="title"/>
          </p:nvPr>
        </p:nvSpPr>
        <p:spPr>
          <a:xfrm>
            <a:off x="2013805" y="319310"/>
            <a:ext cx="8911687" cy="1280890"/>
          </a:xfrm>
        </p:spPr>
        <p:txBody>
          <a:bodyPr/>
          <a:lstStyle/>
          <a:p>
            <a:pPr algn="ctr"/>
            <a:r>
              <a:rPr lang="it-IT" dirty="0"/>
              <a:t>Scopo: TRANS-CAD</a:t>
            </a:r>
            <a:endParaRPr lang="es-ES" dirty="0"/>
          </a:p>
        </p:txBody>
      </p:sp>
      <p:sp>
        <p:nvSpPr>
          <p:cNvPr id="3" name="Segnaposto contenuto 2">
            <a:extLst>
              <a:ext uri="{FF2B5EF4-FFF2-40B4-BE49-F238E27FC236}">
                <a16:creationId xmlns:a16="http://schemas.microsoft.com/office/drawing/2014/main" xmlns="" id="{9D0DF63B-0CF6-4C45-9673-7066A64A1390}"/>
              </a:ext>
            </a:extLst>
          </p:cNvPr>
          <p:cNvSpPr>
            <a:spLocks noGrp="1"/>
          </p:cNvSpPr>
          <p:nvPr>
            <p:ph idx="1"/>
          </p:nvPr>
        </p:nvSpPr>
        <p:spPr>
          <a:xfrm>
            <a:off x="5550194" y="2133600"/>
            <a:ext cx="5954417" cy="3777622"/>
          </a:xfrm>
        </p:spPr>
        <p:txBody>
          <a:bodyPr>
            <a:normAutofit fontScale="92500" lnSpcReduction="20000"/>
          </a:bodyPr>
          <a:lstStyle/>
          <a:p>
            <a:pPr marL="0" indent="0">
              <a:buNone/>
            </a:pPr>
            <a:r>
              <a:rPr lang="it-IT" dirty="0" err="1"/>
              <a:t>TransCAD</a:t>
            </a:r>
            <a:r>
              <a:rPr lang="it-IT" dirty="0"/>
              <a:t> : Uno Strumento Per l'Analisi e la Pianificazione Dei Trasporti.</a:t>
            </a:r>
            <a:br>
              <a:rPr lang="it-IT" dirty="0"/>
            </a:br>
            <a:r>
              <a:rPr lang="it-IT" dirty="0"/>
              <a:t>Scopi principali:</a:t>
            </a:r>
          </a:p>
          <a:p>
            <a:r>
              <a:rPr lang="es-ES" dirty="0"/>
              <a:t>Analisi di reti (grafi)</a:t>
            </a:r>
          </a:p>
          <a:p>
            <a:r>
              <a:rPr lang="it-IT" dirty="0"/>
              <a:t>Modellazione della Domanda e Pianificazione del Trasporto</a:t>
            </a:r>
            <a:endParaRPr lang="es-ES" dirty="0"/>
          </a:p>
          <a:p>
            <a:r>
              <a:rPr lang="it-IT" dirty="0"/>
              <a:t>Analisi di Transito</a:t>
            </a:r>
            <a:endParaRPr lang="es-ES" dirty="0"/>
          </a:p>
          <a:p>
            <a:r>
              <a:rPr lang="it-IT" dirty="0"/>
              <a:t>Uso di modelli Logit per trovare percorsi (con flussi caratteristici)</a:t>
            </a:r>
            <a:endParaRPr lang="es-ES" dirty="0"/>
          </a:p>
          <a:p>
            <a:r>
              <a:rPr lang="it-IT" dirty="0"/>
              <a:t>Modellazione di reti esistente per scopi di tipo gestionale per il territorio</a:t>
            </a:r>
            <a:endParaRPr lang="es-ES" dirty="0"/>
          </a:p>
          <a:p>
            <a:r>
              <a:rPr lang="it-IT" dirty="0"/>
              <a:t>Analisi di Interazione tra domanda e offerta con diversi approcci</a:t>
            </a:r>
            <a:endParaRPr lang="es-ES" dirty="0"/>
          </a:p>
        </p:txBody>
      </p:sp>
      <p:pic>
        <p:nvPicPr>
          <p:cNvPr id="4" name="Immagine 3">
            <a:extLst>
              <a:ext uri="{FF2B5EF4-FFF2-40B4-BE49-F238E27FC236}">
                <a16:creationId xmlns:a16="http://schemas.microsoft.com/office/drawing/2014/main" xmlns="" id="{CD70487F-A1F3-4052-AF18-6215F4DCF964}"/>
              </a:ext>
            </a:extLst>
          </p:cNvPr>
          <p:cNvPicPr>
            <a:picLocks noChangeAspect="1"/>
          </p:cNvPicPr>
          <p:nvPr/>
        </p:nvPicPr>
        <p:blipFill>
          <a:blip r:embed="rId2"/>
          <a:stretch>
            <a:fillRect/>
          </a:stretch>
        </p:blipFill>
        <p:spPr>
          <a:xfrm>
            <a:off x="221557" y="2240280"/>
            <a:ext cx="5115278" cy="3048000"/>
          </a:xfrm>
          <a:prstGeom prst="rect">
            <a:avLst/>
          </a:prstGeom>
        </p:spPr>
      </p:pic>
    </p:spTree>
    <p:extLst>
      <p:ext uri="{BB962C8B-B14F-4D97-AF65-F5344CB8AC3E}">
        <p14:creationId xmlns:p14="http://schemas.microsoft.com/office/powerpoint/2010/main" val="166362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027089-DF39-401C-854B-A73E6B81B71C}"/>
              </a:ext>
            </a:extLst>
          </p:cNvPr>
          <p:cNvSpPr>
            <a:spLocks noGrp="1"/>
          </p:cNvSpPr>
          <p:nvPr>
            <p:ph type="title"/>
          </p:nvPr>
        </p:nvSpPr>
        <p:spPr>
          <a:xfrm>
            <a:off x="2061025" y="338360"/>
            <a:ext cx="8911687" cy="667480"/>
          </a:xfrm>
        </p:spPr>
        <p:txBody>
          <a:bodyPr/>
          <a:lstStyle/>
          <a:p>
            <a:pPr algn="ctr"/>
            <a:r>
              <a:rPr lang="it-IT" dirty="0" err="1"/>
              <a:t>Imput</a:t>
            </a:r>
            <a:r>
              <a:rPr lang="it-IT" dirty="0"/>
              <a:t>: DOMANDA</a:t>
            </a:r>
            <a:endParaRPr lang="es-ES" dirty="0"/>
          </a:p>
        </p:txBody>
      </p:sp>
      <p:sp>
        <p:nvSpPr>
          <p:cNvPr id="3" name="Segnaposto contenuto 2">
            <a:extLst>
              <a:ext uri="{FF2B5EF4-FFF2-40B4-BE49-F238E27FC236}">
                <a16:creationId xmlns:a16="http://schemas.microsoft.com/office/drawing/2014/main" xmlns="" id="{4644DBB0-DAAA-42C3-A187-C3262928C11C}"/>
              </a:ext>
            </a:extLst>
          </p:cNvPr>
          <p:cNvSpPr>
            <a:spLocks noGrp="1"/>
          </p:cNvSpPr>
          <p:nvPr>
            <p:ph idx="1"/>
          </p:nvPr>
        </p:nvSpPr>
        <p:spPr>
          <a:xfrm>
            <a:off x="1628775" y="1291589"/>
            <a:ext cx="10072687" cy="2623186"/>
          </a:xfrm>
        </p:spPr>
        <p:txBody>
          <a:bodyPr>
            <a:normAutofit/>
          </a:bodyPr>
          <a:lstStyle/>
          <a:p>
            <a:pPr marL="0" lvl="0" indent="0">
              <a:buNone/>
            </a:pPr>
            <a:r>
              <a:rPr lang="it-IT" dirty="0" err="1"/>
              <a:t>TransCAD</a:t>
            </a:r>
            <a:r>
              <a:rPr lang="it-IT" dirty="0"/>
              <a:t> ti permette di creare il tuo proprio grafo assegnato con il uso di file con diversi formati (versatilità).</a:t>
            </a:r>
            <a:endParaRPr lang="es-ES" dirty="0"/>
          </a:p>
          <a:p>
            <a:pPr marL="0" lvl="0" indent="0">
              <a:buNone/>
            </a:pPr>
            <a:r>
              <a:rPr lang="it-IT" dirty="0"/>
              <a:t>Si richiedono due file come ingresso per modellare una rete di flusso di trasporto:</a:t>
            </a:r>
            <a:endParaRPr lang="es-ES" dirty="0"/>
          </a:p>
          <a:p>
            <a:r>
              <a:rPr lang="it-IT" dirty="0"/>
              <a:t>File per la Domanda: regolarmente si usa la Matrice OD, questa matrice in Excel si esporta in formato testo delimitato da tabulazioni per poi importarla in </a:t>
            </a:r>
            <a:r>
              <a:rPr lang="it-IT" dirty="0" err="1"/>
              <a:t>TransCad</a:t>
            </a:r>
            <a:r>
              <a:rPr lang="it-IT" dirty="0"/>
              <a:t>. Per esempio, se si facesse uno studio per la Regione Lombardia questa informazione sarebbe disponibile nel sito della regione.</a:t>
            </a:r>
            <a:endParaRPr lang="es-ES" dirty="0"/>
          </a:p>
          <a:p>
            <a:pPr marL="0" indent="0">
              <a:buNone/>
            </a:pPr>
            <a:endParaRPr lang="it-IT" dirty="0"/>
          </a:p>
          <a:p>
            <a:pPr marL="0" indent="0">
              <a:buNone/>
            </a:pPr>
            <a:endParaRPr lang="es-ES" dirty="0"/>
          </a:p>
        </p:txBody>
      </p:sp>
      <p:pic>
        <p:nvPicPr>
          <p:cNvPr id="5" name="Immagine 4">
            <a:extLst>
              <a:ext uri="{FF2B5EF4-FFF2-40B4-BE49-F238E27FC236}">
                <a16:creationId xmlns:a16="http://schemas.microsoft.com/office/drawing/2014/main" xmlns="" id="{E2CA2B18-AF3F-435A-A387-46EA2994FD62}"/>
              </a:ext>
            </a:extLst>
          </p:cNvPr>
          <p:cNvPicPr>
            <a:picLocks noChangeAspect="1"/>
          </p:cNvPicPr>
          <p:nvPr/>
        </p:nvPicPr>
        <p:blipFill rotWithShape="1">
          <a:blip r:embed="rId2"/>
          <a:srcRect t="9080" b="5186"/>
          <a:stretch/>
        </p:blipFill>
        <p:spPr>
          <a:xfrm>
            <a:off x="3202782" y="3534546"/>
            <a:ext cx="6628174" cy="3194867"/>
          </a:xfrm>
          <a:prstGeom prst="rect">
            <a:avLst/>
          </a:prstGeom>
        </p:spPr>
      </p:pic>
    </p:spTree>
    <p:extLst>
      <p:ext uri="{BB962C8B-B14F-4D97-AF65-F5344CB8AC3E}">
        <p14:creationId xmlns:p14="http://schemas.microsoft.com/office/powerpoint/2010/main" val="211675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2" descr="Immagine che contiene screenshot&#10;&#10;Descrizione generata con affidabilità molto elevata">
            <a:extLst>
              <a:ext uri="{FF2B5EF4-FFF2-40B4-BE49-F238E27FC236}">
                <a16:creationId xmlns:a16="http://schemas.microsoft.com/office/drawing/2014/main" xmlns="" id="{5500D7E0-32DE-426C-AC6B-4BC971A7206A}"/>
              </a:ext>
            </a:extLst>
          </p:cNvPr>
          <p:cNvPicPr/>
          <p:nvPr/>
        </p:nvPicPr>
        <p:blipFill rotWithShape="1">
          <a:blip r:embed="rId2"/>
          <a:srcRect l="12395" r="4868"/>
          <a:stretch/>
        </p:blipFill>
        <p:spPr>
          <a:xfrm>
            <a:off x="4619543" y="640080"/>
            <a:ext cx="6953577" cy="5252773"/>
          </a:xfrm>
          <a:prstGeom prst="rect">
            <a:avLst/>
          </a:prstGeom>
        </p:spPr>
      </p:pic>
      <p:sp>
        <p:nvSpPr>
          <p:cNvPr id="7" name="Titolo 1">
            <a:extLst>
              <a:ext uri="{FF2B5EF4-FFF2-40B4-BE49-F238E27FC236}">
                <a16:creationId xmlns:a16="http://schemas.microsoft.com/office/drawing/2014/main" xmlns="" id="{8E251607-2CA7-4ECC-89A4-090A89668C1C}"/>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t>Imput: OFFERTA</a:t>
            </a:r>
          </a:p>
        </p:txBody>
      </p:sp>
      <p:sp>
        <p:nvSpPr>
          <p:cNvPr id="5" name="Segnaposto contenuto 2">
            <a:extLst>
              <a:ext uri="{FF2B5EF4-FFF2-40B4-BE49-F238E27FC236}">
                <a16:creationId xmlns:a16="http://schemas.microsoft.com/office/drawing/2014/main" xmlns="" id="{7E97DA48-C225-44F6-9261-798B3CCBAEDC}"/>
              </a:ext>
            </a:extLst>
          </p:cNvPr>
          <p:cNvSpPr txBox="1">
            <a:spLocks/>
          </p:cNvSpPr>
          <p:nvPr/>
        </p:nvSpPr>
        <p:spPr>
          <a:xfrm>
            <a:off x="649225" y="2133600"/>
            <a:ext cx="3650278" cy="37592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r>
              <a:rPr lang="en-US"/>
              <a:t>Offerta: rappresentata dalla rete di trasporto si può creare o anche inserirla come file di formato (*.dbd , *.cdf). (Formato Shapefile)</a:t>
            </a:r>
          </a:p>
          <a:p>
            <a:pPr marL="0" indent="0"/>
            <a:r>
              <a:rPr lang="en-US"/>
              <a:t>Si sottolinea che debe esistere una corrispondenza tra origini e destinazione della matrice OD e i centroidi identificati nella rete.</a:t>
            </a:r>
          </a:p>
          <a:p>
            <a:pPr marL="0" indent="0"/>
            <a:endParaRPr lang="en-US"/>
          </a:p>
          <a:p>
            <a:pPr marL="0" indent="0"/>
            <a:endParaRPr lang="en-US"/>
          </a:p>
        </p:txBody>
      </p:sp>
    </p:spTree>
    <p:extLst>
      <p:ext uri="{BB962C8B-B14F-4D97-AF65-F5344CB8AC3E}">
        <p14:creationId xmlns:p14="http://schemas.microsoft.com/office/powerpoint/2010/main" val="132757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DA10FE-F7E8-4485-8F2A-A1B998704575}"/>
              </a:ext>
            </a:extLst>
          </p:cNvPr>
          <p:cNvSpPr>
            <a:spLocks noGrp="1"/>
          </p:cNvSpPr>
          <p:nvPr>
            <p:ph type="title"/>
          </p:nvPr>
        </p:nvSpPr>
        <p:spPr>
          <a:xfrm>
            <a:off x="1463041" y="624110"/>
            <a:ext cx="10041572" cy="1280890"/>
          </a:xfrm>
        </p:spPr>
        <p:txBody>
          <a:bodyPr/>
          <a:lstStyle/>
          <a:p>
            <a:r>
              <a:rPr lang="it-IT" dirty="0"/>
              <a:t>Risultato: INTERAZIONE DOMANDA-OFFERTA</a:t>
            </a:r>
            <a:endParaRPr lang="es-ES" dirty="0"/>
          </a:p>
        </p:txBody>
      </p:sp>
      <p:sp>
        <p:nvSpPr>
          <p:cNvPr id="3" name="Segnaposto contenuto 2">
            <a:extLst>
              <a:ext uri="{FF2B5EF4-FFF2-40B4-BE49-F238E27FC236}">
                <a16:creationId xmlns:a16="http://schemas.microsoft.com/office/drawing/2014/main" xmlns="" id="{A3E45156-CB53-4822-9DE1-BBDC40E60634}"/>
              </a:ext>
            </a:extLst>
          </p:cNvPr>
          <p:cNvSpPr>
            <a:spLocks noGrp="1"/>
          </p:cNvSpPr>
          <p:nvPr>
            <p:ph idx="1"/>
          </p:nvPr>
        </p:nvSpPr>
        <p:spPr>
          <a:xfrm>
            <a:off x="999699" y="1547201"/>
            <a:ext cx="6263640" cy="4678680"/>
          </a:xfrm>
        </p:spPr>
        <p:txBody>
          <a:bodyPr>
            <a:normAutofit fontScale="92500" lnSpcReduction="10000"/>
          </a:bodyPr>
          <a:lstStyle/>
          <a:p>
            <a:pPr marL="0" lvl="0" indent="0" algn="just">
              <a:buNone/>
            </a:pPr>
            <a:r>
              <a:rPr lang="it-IT" dirty="0"/>
              <a:t>Si possono usare diversi approcci a seconda del criterio del progettista o delle esigenze del progetto. </a:t>
            </a:r>
            <a:r>
              <a:rPr lang="it-IT" dirty="0" err="1"/>
              <a:t>TrasnCad</a:t>
            </a:r>
            <a:r>
              <a:rPr lang="it-IT" dirty="0"/>
              <a:t> offre:</a:t>
            </a:r>
            <a:endParaRPr lang="es-ES" dirty="0"/>
          </a:p>
          <a:p>
            <a:pPr lvl="0" algn="just"/>
            <a:r>
              <a:rPr lang="it-IT" dirty="0" err="1"/>
              <a:t>Pathfinder</a:t>
            </a:r>
            <a:endParaRPr lang="es-ES" dirty="0"/>
          </a:p>
          <a:p>
            <a:pPr lvl="0" algn="just"/>
            <a:r>
              <a:rPr lang="it-IT" dirty="0" err="1"/>
              <a:t>Oll</a:t>
            </a:r>
            <a:r>
              <a:rPr lang="it-IT" dirty="0"/>
              <a:t> or </a:t>
            </a:r>
            <a:r>
              <a:rPr lang="it-IT" dirty="0" err="1"/>
              <a:t>Nothing</a:t>
            </a:r>
            <a:endParaRPr lang="es-ES" dirty="0"/>
          </a:p>
          <a:p>
            <a:pPr lvl="0" algn="just"/>
            <a:r>
              <a:rPr lang="it-IT" dirty="0" err="1"/>
              <a:t>Stochastic</a:t>
            </a:r>
            <a:r>
              <a:rPr lang="it-IT" dirty="0"/>
              <a:t> User Equilibrium</a:t>
            </a:r>
            <a:endParaRPr lang="es-ES" dirty="0"/>
          </a:p>
          <a:p>
            <a:pPr lvl="0" algn="just"/>
            <a:r>
              <a:rPr lang="it-IT" dirty="0" err="1"/>
              <a:t>Shortest</a:t>
            </a:r>
            <a:r>
              <a:rPr lang="it-IT" dirty="0"/>
              <a:t> </a:t>
            </a:r>
            <a:r>
              <a:rPr lang="it-IT" dirty="0" err="1"/>
              <a:t>Path</a:t>
            </a:r>
            <a:r>
              <a:rPr lang="it-IT" dirty="0"/>
              <a:t> (metodo camino minimo)</a:t>
            </a:r>
            <a:endParaRPr lang="es-ES" dirty="0"/>
          </a:p>
          <a:p>
            <a:pPr algn="just"/>
            <a:r>
              <a:rPr lang="it-IT" dirty="0"/>
              <a:t>Vincoli: in generale, il livello di dettaglio dipende dal tipo di progetto però si possono associare a ogni arco attributi oppure restrizioni. Per esempio, lunghezza percorso, capacità, costo di viaggio, velocità massima secondo normativa, ecc. (auto calcolati con curve di deflusso)</a:t>
            </a:r>
          </a:p>
          <a:p>
            <a:pPr marL="0" indent="0" algn="just">
              <a:buNone/>
            </a:pPr>
            <a:r>
              <a:rPr lang="it-IT" dirty="0"/>
              <a:t>Il risultato, è una matrice in formato simile a quella inserita scaricabile in un file tipo </a:t>
            </a:r>
            <a:r>
              <a:rPr lang="it-IT" dirty="0" err="1"/>
              <a:t>cvs</a:t>
            </a:r>
            <a:r>
              <a:rPr lang="it-IT" dirty="0"/>
              <a:t> che permette interpretazioni ulteriori da usuario.</a:t>
            </a:r>
            <a:endParaRPr lang="es-ES" dirty="0"/>
          </a:p>
        </p:txBody>
      </p:sp>
      <p:pic>
        <p:nvPicPr>
          <p:cNvPr id="5" name="Imagen 14">
            <a:extLst>
              <a:ext uri="{FF2B5EF4-FFF2-40B4-BE49-F238E27FC236}">
                <a16:creationId xmlns:a16="http://schemas.microsoft.com/office/drawing/2014/main" xmlns="" id="{27C06A74-77A0-4244-B7DD-73EDB5398D1E}"/>
              </a:ext>
            </a:extLst>
          </p:cNvPr>
          <p:cNvPicPr/>
          <p:nvPr/>
        </p:nvPicPr>
        <p:blipFill rotWithShape="1">
          <a:blip r:embed="rId2"/>
          <a:srcRect r="29417"/>
          <a:stretch/>
        </p:blipFill>
        <p:spPr>
          <a:xfrm>
            <a:off x="7726681" y="1905000"/>
            <a:ext cx="3961201" cy="3507740"/>
          </a:xfrm>
          <a:prstGeom prst="rect">
            <a:avLst/>
          </a:prstGeom>
        </p:spPr>
      </p:pic>
    </p:spTree>
    <p:extLst>
      <p:ext uri="{BB962C8B-B14F-4D97-AF65-F5344CB8AC3E}">
        <p14:creationId xmlns:p14="http://schemas.microsoft.com/office/powerpoint/2010/main" val="221286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4E0DAE-8C32-4EEC-81C7-EFE709DF6B12}"/>
              </a:ext>
            </a:extLst>
          </p:cNvPr>
          <p:cNvSpPr>
            <a:spLocks noGrp="1"/>
          </p:cNvSpPr>
          <p:nvPr>
            <p:ph type="title"/>
          </p:nvPr>
        </p:nvSpPr>
        <p:spPr>
          <a:xfrm>
            <a:off x="1050879" y="624110"/>
            <a:ext cx="10453734" cy="1280890"/>
          </a:xfrm>
        </p:spPr>
        <p:txBody>
          <a:bodyPr/>
          <a:lstStyle/>
          <a:p>
            <a:pPr algn="ctr"/>
            <a:r>
              <a:rPr lang="it-IT" dirty="0"/>
              <a:t>Giudizi: TRANS-CAD</a:t>
            </a:r>
            <a:endParaRPr lang="es-ES" dirty="0"/>
          </a:p>
        </p:txBody>
      </p:sp>
      <p:sp>
        <p:nvSpPr>
          <p:cNvPr id="3" name="Segnaposto contenuto 2">
            <a:extLst>
              <a:ext uri="{FF2B5EF4-FFF2-40B4-BE49-F238E27FC236}">
                <a16:creationId xmlns:a16="http://schemas.microsoft.com/office/drawing/2014/main" xmlns="" id="{E4686C9B-AFAB-413B-AAC2-D3F9BAFE3B09}"/>
              </a:ext>
            </a:extLst>
          </p:cNvPr>
          <p:cNvSpPr>
            <a:spLocks noGrp="1"/>
          </p:cNvSpPr>
          <p:nvPr>
            <p:ph idx="1"/>
          </p:nvPr>
        </p:nvSpPr>
        <p:spPr>
          <a:xfrm>
            <a:off x="941696" y="2133600"/>
            <a:ext cx="10562916" cy="3777622"/>
          </a:xfrm>
        </p:spPr>
        <p:txBody>
          <a:bodyPr/>
          <a:lstStyle/>
          <a:p>
            <a:pPr marL="0" indent="0" algn="just">
              <a:buNone/>
            </a:pPr>
            <a:r>
              <a:rPr lang="it-IT" dirty="0"/>
              <a:t>In generale, non si considera un software semplice, infatti richiede di conoscenze di base di modellazione del trasporto per il suo uso. Si devono conoscere le diverse ipotesi dietro le metodologie di calcolo per tutte le fasi di modellazione (generazione, ripartizione modale, scelta del percorso, </a:t>
            </a:r>
            <a:r>
              <a:rPr lang="it-IT" dirty="0" err="1"/>
              <a:t>ecc</a:t>
            </a:r>
            <a:r>
              <a:rPr lang="it-IT" dirty="0"/>
              <a:t>) con lo scopo di rendere risultati veraci.</a:t>
            </a:r>
          </a:p>
          <a:p>
            <a:pPr marL="0" indent="0">
              <a:buNone/>
            </a:pPr>
            <a:r>
              <a:rPr lang="it-IT" dirty="0"/>
              <a:t>Anche un usuario deve essere in grado di scegliere tutte le opzioni adeguate per il proprio proposito, per quello richiede la conoscenza di ipotesi dietro di una metodologia di analisi specifica.</a:t>
            </a:r>
          </a:p>
          <a:p>
            <a:pPr marL="0" indent="0">
              <a:buNone/>
            </a:pPr>
            <a:r>
              <a:rPr lang="it-IT"/>
              <a:t>La </a:t>
            </a:r>
            <a:r>
              <a:rPr lang="it-IT" dirty="0"/>
              <a:t>interpretazione dei risultati ottenuti si presentano in formato tabelle o grafi scaricabili e compattabili con altri software.</a:t>
            </a:r>
            <a:endParaRPr lang="es-ES" dirty="0"/>
          </a:p>
        </p:txBody>
      </p:sp>
    </p:spTree>
    <p:extLst>
      <p:ext uri="{BB962C8B-B14F-4D97-AF65-F5344CB8AC3E}">
        <p14:creationId xmlns:p14="http://schemas.microsoft.com/office/powerpoint/2010/main" val="181465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07BF4D-5176-4995-A146-C34E8844455C}"/>
              </a:ext>
            </a:extLst>
          </p:cNvPr>
          <p:cNvSpPr>
            <a:spLocks noGrp="1"/>
          </p:cNvSpPr>
          <p:nvPr>
            <p:ph type="title"/>
          </p:nvPr>
        </p:nvSpPr>
        <p:spPr>
          <a:xfrm>
            <a:off x="1310641" y="624110"/>
            <a:ext cx="10193972" cy="1280890"/>
          </a:xfrm>
        </p:spPr>
        <p:txBody>
          <a:bodyPr/>
          <a:lstStyle/>
          <a:p>
            <a:pPr algn="ctr"/>
            <a:r>
              <a:rPr lang="it-IT" dirty="0"/>
              <a:t>Esempio da: Ing. Maria </a:t>
            </a:r>
            <a:r>
              <a:rPr lang="it-IT" dirty="0" err="1"/>
              <a:t>Bermudez</a:t>
            </a:r>
            <a:r>
              <a:rPr lang="it-IT" dirty="0"/>
              <a:t> </a:t>
            </a:r>
            <a:br>
              <a:rPr lang="it-IT" dirty="0"/>
            </a:br>
            <a:r>
              <a:rPr lang="it-IT" dirty="0"/>
              <a:t>Università del Nord, Colombia 2016</a:t>
            </a:r>
            <a:endParaRPr lang="es-ES" dirty="0"/>
          </a:p>
        </p:txBody>
      </p:sp>
      <p:pic>
        <p:nvPicPr>
          <p:cNvPr id="4" name="Imagen 2">
            <a:extLst>
              <a:ext uri="{FF2B5EF4-FFF2-40B4-BE49-F238E27FC236}">
                <a16:creationId xmlns:a16="http://schemas.microsoft.com/office/drawing/2014/main" xmlns="" id="{4C096C1B-1FE5-4AC9-B105-CCA1BE62352C}"/>
              </a:ext>
            </a:extLst>
          </p:cNvPr>
          <p:cNvPicPr/>
          <p:nvPr/>
        </p:nvPicPr>
        <p:blipFill>
          <a:blip r:embed="rId2"/>
          <a:stretch>
            <a:fillRect/>
          </a:stretch>
        </p:blipFill>
        <p:spPr>
          <a:xfrm>
            <a:off x="540316" y="1905000"/>
            <a:ext cx="5612130" cy="3507740"/>
          </a:xfrm>
          <a:prstGeom prst="rect">
            <a:avLst/>
          </a:prstGeom>
        </p:spPr>
      </p:pic>
      <p:pic>
        <p:nvPicPr>
          <p:cNvPr id="5" name="Imagen 5">
            <a:extLst>
              <a:ext uri="{FF2B5EF4-FFF2-40B4-BE49-F238E27FC236}">
                <a16:creationId xmlns:a16="http://schemas.microsoft.com/office/drawing/2014/main" xmlns="" id="{CFBED752-4002-49B8-85B6-6262FD7874B1}"/>
              </a:ext>
            </a:extLst>
          </p:cNvPr>
          <p:cNvPicPr/>
          <p:nvPr/>
        </p:nvPicPr>
        <p:blipFill>
          <a:blip r:embed="rId3"/>
          <a:stretch>
            <a:fillRect/>
          </a:stretch>
        </p:blipFill>
        <p:spPr>
          <a:xfrm>
            <a:off x="6407627" y="1905000"/>
            <a:ext cx="5612130" cy="3507740"/>
          </a:xfrm>
          <a:prstGeom prst="rect">
            <a:avLst/>
          </a:prstGeom>
        </p:spPr>
      </p:pic>
    </p:spTree>
    <p:extLst>
      <p:ext uri="{BB962C8B-B14F-4D97-AF65-F5344CB8AC3E}">
        <p14:creationId xmlns:p14="http://schemas.microsoft.com/office/powerpoint/2010/main" val="279484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07BF4D-5176-4995-A146-C34E8844455C}"/>
              </a:ext>
            </a:extLst>
          </p:cNvPr>
          <p:cNvSpPr>
            <a:spLocks noGrp="1"/>
          </p:cNvSpPr>
          <p:nvPr>
            <p:ph type="title"/>
          </p:nvPr>
        </p:nvSpPr>
        <p:spPr>
          <a:xfrm>
            <a:off x="1310641" y="624110"/>
            <a:ext cx="10193972" cy="1280890"/>
          </a:xfrm>
        </p:spPr>
        <p:txBody>
          <a:bodyPr/>
          <a:lstStyle/>
          <a:p>
            <a:pPr algn="ctr"/>
            <a:r>
              <a:rPr lang="it-IT" dirty="0"/>
              <a:t>Esempio, rete assegnata e matrice di dati inserita.</a:t>
            </a:r>
            <a:endParaRPr lang="es-ES" dirty="0"/>
          </a:p>
        </p:txBody>
      </p:sp>
      <p:pic>
        <p:nvPicPr>
          <p:cNvPr id="6" name="Imagen 14">
            <a:extLst>
              <a:ext uri="{FF2B5EF4-FFF2-40B4-BE49-F238E27FC236}">
                <a16:creationId xmlns:a16="http://schemas.microsoft.com/office/drawing/2014/main" xmlns="" id="{FC4A1079-0AC4-45E4-A547-114291EED039}"/>
              </a:ext>
            </a:extLst>
          </p:cNvPr>
          <p:cNvPicPr/>
          <p:nvPr/>
        </p:nvPicPr>
        <p:blipFill>
          <a:blip r:embed="rId2"/>
          <a:stretch>
            <a:fillRect/>
          </a:stretch>
        </p:blipFill>
        <p:spPr>
          <a:xfrm>
            <a:off x="389535" y="1905000"/>
            <a:ext cx="5612130" cy="3507740"/>
          </a:xfrm>
          <a:prstGeom prst="rect">
            <a:avLst/>
          </a:prstGeom>
        </p:spPr>
      </p:pic>
      <p:pic>
        <p:nvPicPr>
          <p:cNvPr id="7" name="Imagen 16">
            <a:extLst>
              <a:ext uri="{FF2B5EF4-FFF2-40B4-BE49-F238E27FC236}">
                <a16:creationId xmlns:a16="http://schemas.microsoft.com/office/drawing/2014/main" xmlns="" id="{E9ED6312-061D-40B8-A3B1-A7E7DC1DC3AF}"/>
              </a:ext>
            </a:extLst>
          </p:cNvPr>
          <p:cNvPicPr/>
          <p:nvPr/>
        </p:nvPicPr>
        <p:blipFill>
          <a:blip r:embed="rId3"/>
          <a:stretch>
            <a:fillRect/>
          </a:stretch>
        </p:blipFill>
        <p:spPr>
          <a:xfrm>
            <a:off x="6407627" y="1905000"/>
            <a:ext cx="5612130" cy="3507740"/>
          </a:xfrm>
          <a:prstGeom prst="rect">
            <a:avLst/>
          </a:prstGeom>
        </p:spPr>
      </p:pic>
    </p:spTree>
    <p:extLst>
      <p:ext uri="{BB962C8B-B14F-4D97-AF65-F5344CB8AC3E}">
        <p14:creationId xmlns:p14="http://schemas.microsoft.com/office/powerpoint/2010/main" val="3050945363"/>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118</TotalTime>
  <Words>481</Words>
  <Application>Microsoft Office PowerPoint</Application>
  <PresentationFormat>Personalizzato</PresentationFormat>
  <Paragraphs>36</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Filo</vt:lpstr>
      <vt:lpstr>Presentazione standard di PowerPoint</vt:lpstr>
      <vt:lpstr>Requisiti Hardware e Software: TRANS-CAD</vt:lpstr>
      <vt:lpstr>Scopo: TRANS-CAD</vt:lpstr>
      <vt:lpstr>Imput: DOMANDA</vt:lpstr>
      <vt:lpstr>Imput: OFFERTA</vt:lpstr>
      <vt:lpstr>Risultato: INTERAZIONE DOMANDA-OFFERTA</vt:lpstr>
      <vt:lpstr>Giudizi: TRANS-CAD</vt:lpstr>
      <vt:lpstr>Esempio da: Ing. Maria Bermudez  Università del Nord, Colombia 2016</vt:lpstr>
      <vt:lpstr>Esempio, rete assegnata e matrice di dati inserita.</vt:lpstr>
      <vt:lpstr>Esempio, risultato e salvare dati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TRANS-CAD</dc:title>
  <dc:creator>arantxa</dc:creator>
  <cp:lastModifiedBy>Giorgio Guariso</cp:lastModifiedBy>
  <cp:revision>16</cp:revision>
  <dcterms:created xsi:type="dcterms:W3CDTF">2017-07-12T12:30:33Z</dcterms:created>
  <dcterms:modified xsi:type="dcterms:W3CDTF">2017-07-12T15:03:44Z</dcterms:modified>
</cp:coreProperties>
</file>