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63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Montani" initials="MM" lastIdx="1" clrIdx="0">
    <p:extLst>
      <p:ext uri="{19B8F6BF-5375-455C-9EA6-DF929625EA0E}">
        <p15:presenceInfo xmlns:p15="http://schemas.microsoft.com/office/powerpoint/2012/main" userId="5b4732273cc0e75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888A8-BA0A-492F-BA50-77B865FEB925}" type="datetimeFigureOut">
              <a:rPr lang="it-IT" smtClean="0"/>
              <a:t>18/09/2016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1FEED-9F92-4B00-B532-BA43CA4D92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212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C505-8A50-4E12-A7C6-90BFFFE7B67F}" type="datetime1">
              <a:rPr lang="it-IT" smtClean="0"/>
              <a:t>18/09/2016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73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6CD9-29C8-4D05-8B4D-0D9C39CC1FF2}" type="datetime1">
              <a:rPr lang="it-IT" smtClean="0"/>
              <a:t>18/09/2016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20557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6CD9-29C8-4D05-8B4D-0D9C39CC1FF2}" type="datetime1">
              <a:rPr lang="it-IT" smtClean="0"/>
              <a:t>18/09/2016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3179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6CD9-29C8-4D05-8B4D-0D9C39CC1FF2}" type="datetime1">
              <a:rPr lang="it-IT" smtClean="0"/>
              <a:t>18/09/2016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60365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6CD9-29C8-4D05-8B4D-0D9C39CC1FF2}" type="datetime1">
              <a:rPr lang="it-IT" smtClean="0"/>
              <a:t>18/09/2016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92461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6CD9-29C8-4D05-8B4D-0D9C39CC1FF2}" type="datetime1">
              <a:rPr lang="it-IT" smtClean="0"/>
              <a:t>18/09/2016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09656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9E39-F3AB-40C6-A7E2-5B2DB1389784}" type="datetime1">
              <a:rPr lang="it-IT" smtClean="0"/>
              <a:t>18/09/2016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878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E9C-7545-40D9-8E87-8C10026ABB63}" type="datetime1">
              <a:rPr lang="it-IT" smtClean="0"/>
              <a:t>18/09/2016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9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64C2-F557-4D67-B7C3-053AB0A0017B}" type="datetime1">
              <a:rPr lang="it-IT" smtClean="0"/>
              <a:t>18/09/2016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06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C84-A686-4DE7-ABA1-CBDAC85BA5EA}" type="datetime1">
              <a:rPr lang="it-IT" smtClean="0"/>
              <a:t>18/09/2016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35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5137-E0FA-45E0-B5AD-9411F30CADF6}" type="datetime1">
              <a:rPr lang="it-IT" smtClean="0"/>
              <a:t>18/09/2016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746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2EEB-67E6-44BD-BC82-7362D0871C0D}" type="datetime1">
              <a:rPr lang="it-IT" smtClean="0"/>
              <a:t>18/09/2016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17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1E1-D114-4BAF-A4DB-35CD9737116B}" type="datetime1">
              <a:rPr lang="it-IT" smtClean="0"/>
              <a:t>18/09/2016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29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97AA-3BCE-4304-BB92-75DF5A6CF6E4}" type="datetime1">
              <a:rPr lang="it-IT" smtClean="0"/>
              <a:t>18/09/2016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09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212B-DD13-441A-BA1A-A1F9014AA940}" type="datetime1">
              <a:rPr lang="it-IT" smtClean="0"/>
              <a:t>18/09/2016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09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69B-FE64-42AA-9799-EBF38A5C4255}" type="datetime1">
              <a:rPr lang="it-IT" smtClean="0"/>
              <a:t>18/09/2016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42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C6CD9-29C8-4D05-8B4D-0D9C39CC1FF2}" type="datetime1">
              <a:rPr lang="it-IT" smtClean="0"/>
              <a:t>18/09/2016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- USEtox®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D71543-9515-4F29-B791-00837B168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75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etox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1" y="203708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it-IT" sz="8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USEtox</a:t>
            </a:r>
            <a:r>
              <a:rPr lang="it-IT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®</a:t>
            </a:r>
            <a:br>
              <a:rPr lang="it-IT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it-IT" sz="3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Software per analisi LCIA sugli impatti di composti chimici su uomo e ambiente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2" y="5169265"/>
            <a:ext cx="8915399" cy="1126283"/>
          </a:xfrm>
        </p:spPr>
        <p:txBody>
          <a:bodyPr>
            <a:normAutofit/>
          </a:bodyPr>
          <a:lstStyle/>
          <a:p>
            <a:r>
              <a:rPr lang="it-IT" sz="2400" i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Michael Montani</a:t>
            </a:r>
          </a:p>
          <a:p>
            <a:r>
              <a:rPr lang="it-IT" sz="2400" i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826517</a:t>
            </a:r>
          </a:p>
        </p:txBody>
      </p:sp>
    </p:spTree>
    <p:extLst>
      <p:ext uri="{BB962C8B-B14F-4D97-AF65-F5344CB8AC3E}">
        <p14:creationId xmlns:p14="http://schemas.microsoft.com/office/powerpoint/2010/main" val="300631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r>
              <a:rPr lang="it-IT" b="1" i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Cos’è </a:t>
            </a:r>
            <a:r>
              <a:rPr lang="it-IT" b="1" i="1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USEtox</a:t>
            </a:r>
            <a:r>
              <a:rPr lang="it-IT" b="1" i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®?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503680"/>
            <a:ext cx="8915400" cy="4407542"/>
          </a:xfrm>
        </p:spPr>
        <p:txBody>
          <a:bodyPr>
            <a:normAutofit/>
          </a:bodyPr>
          <a:lstStyle/>
          <a:p>
            <a:r>
              <a:rPr lang="it-IT" sz="2000" dirty="0" err="1"/>
              <a:t>USEtox</a:t>
            </a:r>
            <a:r>
              <a:rPr lang="it-IT" sz="2000" dirty="0"/>
              <a:t>® è un modello prodotto da UNEP (</a:t>
            </a:r>
            <a:r>
              <a:rPr lang="it-IT" sz="2000" dirty="0" err="1"/>
              <a:t>United</a:t>
            </a:r>
            <a:r>
              <a:rPr lang="it-IT" sz="2000" dirty="0"/>
              <a:t> Nations Environment </a:t>
            </a:r>
            <a:r>
              <a:rPr lang="it-IT" sz="2000" dirty="0" err="1"/>
              <a:t>Programme</a:t>
            </a:r>
            <a:r>
              <a:rPr lang="it-IT" sz="2000" dirty="0"/>
              <a:t>) e SETAC (Society of </a:t>
            </a:r>
            <a:r>
              <a:rPr lang="it-IT" sz="2000" dirty="0" err="1"/>
              <a:t>Environmental</a:t>
            </a:r>
            <a:r>
              <a:rPr lang="it-IT" sz="2000" dirty="0"/>
              <a:t> </a:t>
            </a:r>
            <a:r>
              <a:rPr lang="it-IT" sz="2000" dirty="0" err="1"/>
              <a:t>Toxicology</a:t>
            </a:r>
            <a:r>
              <a:rPr lang="it-IT" sz="2000" dirty="0"/>
              <a:t> and </a:t>
            </a:r>
            <a:r>
              <a:rPr lang="it-IT" sz="2000" dirty="0" err="1"/>
              <a:t>Chemistry</a:t>
            </a:r>
            <a:r>
              <a:rPr lang="it-IT" sz="2000" dirty="0"/>
              <a:t>) per caratterizzare l’impatto sull’uomo ed </a:t>
            </a:r>
            <a:r>
              <a:rPr lang="it-IT" sz="2000" dirty="0" err="1"/>
              <a:t>ecotossicologico</a:t>
            </a:r>
            <a:r>
              <a:rPr lang="it-IT" sz="2000" dirty="0"/>
              <a:t> di emissioni di composti chimici in termini di LCIA (Life </a:t>
            </a:r>
            <a:r>
              <a:rPr lang="it-IT" sz="2000" dirty="0" err="1"/>
              <a:t>Cycle</a:t>
            </a:r>
            <a:r>
              <a:rPr lang="it-IT" sz="2000" dirty="0"/>
              <a:t> Impact </a:t>
            </a:r>
            <a:r>
              <a:rPr lang="it-IT" sz="2000" dirty="0" err="1"/>
              <a:t>Assessment</a:t>
            </a:r>
            <a:r>
              <a:rPr lang="it-IT" sz="2000" dirty="0"/>
              <a:t>).</a:t>
            </a:r>
          </a:p>
          <a:p>
            <a:r>
              <a:rPr lang="it-IT" sz="2000" dirty="0"/>
              <a:t>Questo software viene utilizzato per quantificare i rischi associati all’esposizione e agli effetti di uno o più componenti chimici (organici o inorganici) sulla salute umana e di ambienti d’acqua dolce.</a:t>
            </a:r>
          </a:p>
          <a:p>
            <a:r>
              <a:rPr lang="it-IT" sz="2000" dirty="0"/>
              <a:t>E’ inoltre stato indicato alla Commissione Europea dalle dette organizzazioni come metodo di valutazione LCIA per il proprio contesto.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03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r>
              <a:rPr lang="it-IT" b="1" i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Come ottenerlo e contenuto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503680"/>
            <a:ext cx="8915400" cy="4407542"/>
          </a:xfrm>
        </p:spPr>
        <p:txBody>
          <a:bodyPr>
            <a:normAutofit/>
          </a:bodyPr>
          <a:lstStyle/>
          <a:p>
            <a:r>
              <a:rPr lang="it-IT" sz="2000" dirty="0"/>
              <a:t>Per ottenere una versione stand-alone gratuita del software è necessario iscriversi al sito </a:t>
            </a:r>
            <a:r>
              <a:rPr lang="it-IT" sz="2000" dirty="0">
                <a:hlinkClick r:id="rId2"/>
              </a:rPr>
              <a:t>usetox.org</a:t>
            </a:r>
            <a:r>
              <a:rPr lang="it-IT" sz="2000" dirty="0"/>
              <a:t> creando un account che verrà approvato da un </a:t>
            </a:r>
            <a:r>
              <a:rPr lang="it-IT" sz="2000" dirty="0" err="1"/>
              <a:t>admin</a:t>
            </a:r>
            <a:r>
              <a:rPr lang="it-IT" sz="2000" dirty="0"/>
              <a:t>.</a:t>
            </a:r>
          </a:p>
          <a:p>
            <a:r>
              <a:rPr lang="it-IT" sz="2000" dirty="0"/>
              <a:t>Dopo aver scaricato la versione più recente, è possibile trovare all’interno del pacchetto un manuale di istruzioni per l’utilizzo del modello e dei ricchi database (composti organici e inorganici) che presentano dati e formule con cui sono ottenute informazioni riguardo alla probabilità di insorgenza di cancro nell’uomo (ED50) per ogni composto e/o indici che descrivono l’</a:t>
            </a:r>
            <a:r>
              <a:rPr lang="it-IT" sz="2000" dirty="0" err="1"/>
              <a:t>ecotossicità</a:t>
            </a:r>
            <a:r>
              <a:rPr lang="it-IT" sz="2000" dirty="0"/>
              <a:t> (BCF, </a:t>
            </a:r>
            <a:r>
              <a:rPr lang="it-IT" sz="2000" dirty="0" err="1"/>
              <a:t>BioConcentration</a:t>
            </a:r>
            <a:r>
              <a:rPr lang="it-IT" sz="2000" dirty="0"/>
              <a:t> </a:t>
            </a:r>
            <a:r>
              <a:rPr lang="it-IT" sz="2000" dirty="0" err="1"/>
              <a:t>Factor</a:t>
            </a:r>
            <a:r>
              <a:rPr lang="it-IT" sz="2000" dirty="0"/>
              <a:t>, e costanti di dissipazione), relativi a vari tipi di ortaggi, cereali, piante, carne e latte animali.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40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76" y="1419936"/>
            <a:ext cx="5450554" cy="4086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/>
          </a:bodyPr>
          <a:lstStyle/>
          <a:p>
            <a:r>
              <a:rPr lang="it-IT" b="1" i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Utilizzo del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051" y="1503680"/>
            <a:ext cx="11686903" cy="4632128"/>
          </a:xfrm>
        </p:spPr>
        <p:txBody>
          <a:bodyPr numCol="2">
            <a:normAutofit/>
          </a:bodyPr>
          <a:lstStyle/>
          <a:p>
            <a:r>
              <a:rPr lang="it-IT" sz="2000" dirty="0"/>
              <a:t>Il modello presenta una versione </a:t>
            </a:r>
            <a:r>
              <a:rPr lang="it-IT" sz="2000" dirty="0" err="1"/>
              <a:t>Wizard</a:t>
            </a:r>
            <a:r>
              <a:rPr lang="it-IT" sz="2000" dirty="0"/>
              <a:t>, più </a:t>
            </a:r>
            <a:r>
              <a:rPr lang="it-IT" sz="2000" dirty="0" err="1"/>
              <a:t>user-friendly</a:t>
            </a:r>
            <a:r>
              <a:rPr lang="it-IT" sz="2000" dirty="0"/>
              <a:t>, o direttamente la sua versione Excel (2016). </a:t>
            </a:r>
          </a:p>
          <a:p>
            <a:r>
              <a:rPr lang="it-IT" sz="2000" dirty="0"/>
              <a:t>La schermata iniziale propone due attività: aggiornare i database già presenti introducendo proprietà chimico-fisiche di nuovi composti oppure il suo diretto utilizzo. Comunque ogni elemento o composto è già univocamente identificato dal modello con un codice numerico CAS ma anche con la loro nomenclatura tradizionale e/o IUPAC.</a:t>
            </a:r>
          </a:p>
          <a:p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94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88160" y="162558"/>
            <a:ext cx="10255794" cy="5973250"/>
          </a:xfrm>
        </p:spPr>
        <p:txBody>
          <a:bodyPr numCol="2">
            <a:normAutofit/>
          </a:bodyPr>
          <a:lstStyle/>
          <a:p>
            <a:r>
              <a:rPr lang="it-IT" sz="2000" dirty="0"/>
              <a:t>Selezionando la modalità di calcolo, verrà richiesto di selezionare i database che si desidera utilizzare, direttamente dalla cartella in cui è situato il programma.</a:t>
            </a:r>
          </a:p>
          <a:p>
            <a:r>
              <a:rPr lang="it-IT" sz="2000" dirty="0"/>
              <a:t> Verrà aperto il foglio ‘</a:t>
            </a:r>
            <a:r>
              <a:rPr lang="it-IT" sz="2000" dirty="0" err="1"/>
              <a:t>Run</a:t>
            </a:r>
            <a:r>
              <a:rPr lang="it-IT" sz="2000" dirty="0"/>
              <a:t>’ di Excel dove si potranno inserire i seguenti dati: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5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101" y="162558"/>
            <a:ext cx="4362674" cy="20130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2880012"/>
            <a:ext cx="11391155" cy="174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CasellaDiTesto 15"/>
          <p:cNvSpPr txBox="1"/>
          <p:nvPr/>
        </p:nvSpPr>
        <p:spPr>
          <a:xfrm>
            <a:off x="800844" y="4812369"/>
            <a:ext cx="1139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N.B.: Il modello può lavorare sul singolo composto chimico così come su un </a:t>
            </a:r>
            <a:r>
              <a:rPr lang="it-IT" sz="2000" dirty="0" err="1"/>
              <a:t>range</a:t>
            </a:r>
            <a:r>
              <a:rPr lang="it-IT" sz="2000" dirty="0"/>
              <a:t> (basta selezionarne il primo e l’ultimo della serie). Bisogna unicamente inserire il loro </a:t>
            </a:r>
            <a:r>
              <a:rPr lang="it-IT" sz="2000" dirty="0" err="1"/>
              <a:t>Row</a:t>
            </a:r>
            <a:r>
              <a:rPr lang="it-IT" sz="2000" dirty="0"/>
              <a:t> </a:t>
            </a:r>
            <a:r>
              <a:rPr lang="it-IT" sz="2000" dirty="0" err="1"/>
              <a:t>Number</a:t>
            </a:r>
            <a:r>
              <a:rPr lang="it-IT" sz="2000" dirty="0"/>
              <a:t>, che altro non è che il numero dell’indice in cui sono disposti nei database, facilmente reperibile dalla casella posta all’estrema destra.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241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715589" y="232751"/>
            <a:ext cx="10210800" cy="5637968"/>
          </a:xfrm>
        </p:spPr>
        <p:txBody>
          <a:bodyPr/>
          <a:lstStyle/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Vengono inoltre richieste la regione in cui viene applicata l’indagine, la tipologia di ambiente (domestico e lavorativo) e di raccolto in cui un eventuale pesticida potrebbe essere stato applicato. Ciò viene fatto sostanzialmente perché le quantità emesse o dissipate, i volumi dei bilanci di massa e l’aerazione di essi sono differenti ed alcune proprietà chimiche possono variare con il diverso tipo di clima.</a:t>
            </a:r>
          </a:p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 modello calcola quindi le quantità emesse,                                                                                  presenti e la loro pericolosità facendo sempre                                                                 riferimento ad ogni settore di questo schema: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536" y="1906113"/>
            <a:ext cx="3557547" cy="26161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Segnaposto contenuto 13"/>
          <p:cNvSpPr txBox="1">
            <a:spLocks/>
          </p:cNvSpPr>
          <p:nvPr/>
        </p:nvSpPr>
        <p:spPr>
          <a:xfrm>
            <a:off x="343934" y="3324157"/>
            <a:ext cx="7438626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Impostando per esempio ora l’utilizzo di </a:t>
            </a:r>
            <a:r>
              <a:rPr lang="el-G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α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it-IT" sz="2000" dirty="0" err="1"/>
              <a:t>clorotoluene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un pesticida idrosolubile (con proprietà cancerogene), in una risaia in Europa con le seguenti caratteristiche…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4727465"/>
            <a:ext cx="11037271" cy="18174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3794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12" y="1417996"/>
            <a:ext cx="11751404" cy="21348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Segnaposto contenuto 13"/>
          <p:cNvSpPr>
            <a:spLocks noGrp="1"/>
          </p:cNvSpPr>
          <p:nvPr>
            <p:ph idx="1"/>
          </p:nvPr>
        </p:nvSpPr>
        <p:spPr>
          <a:xfrm>
            <a:off x="1715589" y="232751"/>
            <a:ext cx="10210800" cy="5637968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…Otteniamo informazioni sulla pericolosità del composto in ogni settore in termini di insorgenza di cancro e altre malattie, distinte tra ‘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midpoint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level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’ (casi statistici) e ‘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endpoint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level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’ (casi effettivi rapportati alla realtà selezionata).</a:t>
            </a:r>
          </a:p>
          <a:p>
            <a:pPr marL="0" indent="0">
              <a:buNone/>
            </a:pPr>
            <a:endParaRPr lang="it-IT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24" y="4738056"/>
            <a:ext cx="11714792" cy="1807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CasellaDiTesto 12"/>
          <p:cNvSpPr txBox="1"/>
          <p:nvPr/>
        </p:nvSpPr>
        <p:spPr>
          <a:xfrm>
            <a:off x="444137" y="3631474"/>
            <a:ext cx="11660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Analogalmente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otteniamo dati sull’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ecotossicità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tramite la determinazione del PAF (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Potentially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Affected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Fraction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midpoint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e del PDF (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Potentially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Disappeared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Fraction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endpoint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di ogni settore.</a:t>
            </a:r>
          </a:p>
        </p:txBody>
      </p:sp>
    </p:spTree>
    <p:extLst>
      <p:ext uri="{BB962C8B-B14F-4D97-AF65-F5344CB8AC3E}">
        <p14:creationId xmlns:p14="http://schemas.microsoft.com/office/powerpoint/2010/main" val="231605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- </a:t>
            </a:r>
            <a:r>
              <a:rPr lang="it-IT" dirty="0" err="1"/>
              <a:t>USEtox</a:t>
            </a:r>
            <a:r>
              <a:rPr lang="it-IT" dirty="0"/>
              <a:t>® -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8</a:t>
            </a:fld>
            <a:endParaRPr lang="it-IT"/>
          </a:p>
        </p:txBody>
      </p:sp>
      <p:sp>
        <p:nvSpPr>
          <p:cNvPr id="7" name="Segnaposto contenuto 13"/>
          <p:cNvSpPr>
            <a:spLocks noGrp="1"/>
          </p:cNvSpPr>
          <p:nvPr>
            <p:ph idx="1"/>
          </p:nvPr>
        </p:nvSpPr>
        <p:spPr>
          <a:xfrm>
            <a:off x="1715589" y="232751"/>
            <a:ext cx="10210800" cy="5637968"/>
          </a:xfrm>
        </p:spPr>
        <p:txBody>
          <a:bodyPr/>
          <a:lstStyle/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 software plotta in automatico, inoltre, grafici di interesse come i tempi di permanenza del composto, i fattori di rischio (aumento in termini di frazione adimensionale nel comparto per ogni nuova emissione da un altro comparto) e quanto, per che via e da cosa viene assunto dall’uomo in quelle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9" y="1592496"/>
            <a:ext cx="4154637" cy="25303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" y="4251473"/>
            <a:ext cx="4154638" cy="25407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962" y="2224561"/>
            <a:ext cx="6549269" cy="40538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CasellaDiTesto 11"/>
          <p:cNvSpPr txBox="1"/>
          <p:nvPr/>
        </p:nvSpPr>
        <p:spPr>
          <a:xfrm>
            <a:off x="4582193" y="1488912"/>
            <a:ext cx="10291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determinate condizioni ambientali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715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273654"/>
            <a:ext cx="8911687" cy="696690"/>
          </a:xfrm>
        </p:spPr>
        <p:txBody>
          <a:bodyPr>
            <a:normAutofit/>
          </a:bodyPr>
          <a:lstStyle/>
          <a:p>
            <a:r>
              <a:rPr lang="it-IT" b="1" i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Aspetti positivi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- USEtox® -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1543-9515-4F29-B791-00837B168994}" type="slidenum">
              <a:rPr lang="it-IT" smtClean="0"/>
              <a:t>9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700937" y="947911"/>
            <a:ext cx="8915400" cy="3777622"/>
          </a:xfrm>
        </p:spPr>
        <p:txBody>
          <a:bodyPr/>
          <a:lstStyle/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 modello è costantemente aggiornato e presenta ricchi database;</a:t>
            </a:r>
          </a:p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Permette di analizzare in maniera qualitativa scenari molto articolati;</a:t>
            </a:r>
          </a:p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Fornisce risposte esaustive su impatto e rischio determinato dalla presenza di un composto chimico in un determinato settore ambientale;</a:t>
            </a:r>
          </a:p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Leggerezza del software: l’intera cartella pesa 26,9 MB;</a:t>
            </a:r>
          </a:p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Formato Excel (2016), non richiede componenti aggiuntive;</a:t>
            </a:r>
            <a:endParaRPr lang="it-IT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528252" y="4096807"/>
            <a:ext cx="8911687" cy="696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i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Aspetti negativi</a:t>
            </a:r>
          </a:p>
        </p:txBody>
      </p:sp>
      <p:sp>
        <p:nvSpPr>
          <p:cNvPr id="10" name="Segnaposto contenuto 6"/>
          <p:cNvSpPr txBox="1">
            <a:spLocks/>
          </p:cNvSpPr>
          <p:nvPr/>
        </p:nvSpPr>
        <p:spPr>
          <a:xfrm>
            <a:off x="1700937" y="486146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Essendo in fase di sviluppo, molte informazioni non sono reperibili direttamente dal sito web;</a:t>
            </a:r>
          </a:p>
          <a:p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Alcune macro della modalità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Wizard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non sono funzionanti…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532094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1235</TotalTime>
  <Words>775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Century Gothic</vt:lpstr>
      <vt:lpstr>Wingdings 3</vt:lpstr>
      <vt:lpstr>Filo</vt:lpstr>
      <vt:lpstr>USEtox® Software per analisi LCIA sugli impatti di composti chimici su uomo e ambiente </vt:lpstr>
      <vt:lpstr>Cos’è USEtox®?</vt:lpstr>
      <vt:lpstr>Come ottenerlo e contenuto</vt:lpstr>
      <vt:lpstr>Utilizzo del modello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Aspetti positivi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USEtox®</dc:title>
  <dc:creator>Michael Montani</dc:creator>
  <cp:lastModifiedBy>Michael Montani</cp:lastModifiedBy>
  <cp:revision>41</cp:revision>
  <dcterms:created xsi:type="dcterms:W3CDTF">2016-09-15T14:29:54Z</dcterms:created>
  <dcterms:modified xsi:type="dcterms:W3CDTF">2016-09-17T22:20:32Z</dcterms:modified>
</cp:coreProperties>
</file>