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44" autoAdjust="0"/>
  </p:normalViewPr>
  <p:slideViewPr>
    <p:cSldViewPr>
      <p:cViewPr varScale="1">
        <p:scale>
          <a:sx n="64" d="100"/>
          <a:sy n="64" d="100"/>
        </p:scale>
        <p:origin x="-13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EAD02-7C49-4CB5-BBAE-A245D0B8793D}" type="datetimeFigureOut">
              <a:rPr lang="it-IT" smtClean="0"/>
              <a:pPr/>
              <a:t>22/06/2012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E63BC-D43A-4FF9-B3B3-155A3ED41B0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50E63BC-D43A-4FF9-B3B3-155A3ED41B0E}"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50E63BC-D43A-4FF9-B3B3-155A3ED41B0E}" type="slidenum">
              <a:rPr lang="it-IT" smtClean="0"/>
              <a:pPr/>
              <a:t>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50E63BC-D43A-4FF9-B3B3-155A3ED41B0E}"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E822D7EF-52AF-45E3-B340-CFA6B01D1B23}" type="datetime1">
              <a:rPr lang="it-IT" smtClean="0"/>
              <a:pPr/>
              <a:t>22/06/2012</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r>
              <a:rPr lang="it-IT" smtClean="0"/>
              <a:t>Virtual Beach 2.2</a:t>
            </a:r>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EBC3F2B2-F35A-47EC-AB18-AD363C7C4BFC}"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F1520B9-D72A-4712-84A9-03D487E6CEF2}" type="datetime1">
              <a:rPr lang="it-IT" smtClean="0"/>
              <a:pPr/>
              <a:t>22/06/2012</a:t>
            </a:fld>
            <a:endParaRPr lang="it-IT"/>
          </a:p>
        </p:txBody>
      </p:sp>
      <p:sp>
        <p:nvSpPr>
          <p:cNvPr id="5" name="Segnaposto piè di pagina 4"/>
          <p:cNvSpPr>
            <a:spLocks noGrp="1"/>
          </p:cNvSpPr>
          <p:nvPr>
            <p:ph type="ftr" sz="quarter" idx="11"/>
          </p:nvPr>
        </p:nvSpPr>
        <p:spPr/>
        <p:txBody>
          <a:bodyPr/>
          <a:lstStyle/>
          <a:p>
            <a:r>
              <a:rPr lang="it-IT" smtClean="0"/>
              <a:t>Virtual Beach 2.2</a:t>
            </a:r>
            <a:endParaRPr lang="it-IT"/>
          </a:p>
        </p:txBody>
      </p:sp>
      <p:sp>
        <p:nvSpPr>
          <p:cNvPr id="6" name="Segnaposto numero diapositiva 5"/>
          <p:cNvSpPr>
            <a:spLocks noGrp="1"/>
          </p:cNvSpPr>
          <p:nvPr>
            <p:ph type="sldNum" sz="quarter" idx="12"/>
          </p:nvPr>
        </p:nvSpPr>
        <p:spPr/>
        <p:txBody>
          <a:bodyPr/>
          <a:lstStyle/>
          <a:p>
            <a:fld id="{EBC3F2B2-F35A-47EC-AB18-AD363C7C4BF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D35FD1E-8C05-46A9-9F7C-D4CC9F8E64C7}" type="datetime1">
              <a:rPr lang="it-IT" smtClean="0"/>
              <a:pPr/>
              <a:t>22/06/2012</a:t>
            </a:fld>
            <a:endParaRPr lang="it-IT"/>
          </a:p>
        </p:txBody>
      </p:sp>
      <p:sp>
        <p:nvSpPr>
          <p:cNvPr id="5" name="Segnaposto piè di pagina 4"/>
          <p:cNvSpPr>
            <a:spLocks noGrp="1"/>
          </p:cNvSpPr>
          <p:nvPr>
            <p:ph type="ftr" sz="quarter" idx="11"/>
          </p:nvPr>
        </p:nvSpPr>
        <p:spPr/>
        <p:txBody>
          <a:bodyPr/>
          <a:lstStyle/>
          <a:p>
            <a:r>
              <a:rPr lang="it-IT" smtClean="0"/>
              <a:t>Virtual Beach 2.2</a:t>
            </a:r>
            <a:endParaRPr lang="it-IT"/>
          </a:p>
        </p:txBody>
      </p:sp>
      <p:sp>
        <p:nvSpPr>
          <p:cNvPr id="6" name="Segnaposto numero diapositiva 5"/>
          <p:cNvSpPr>
            <a:spLocks noGrp="1"/>
          </p:cNvSpPr>
          <p:nvPr>
            <p:ph type="sldNum" sz="quarter" idx="12"/>
          </p:nvPr>
        </p:nvSpPr>
        <p:spPr/>
        <p:txBody>
          <a:bodyPr/>
          <a:lstStyle/>
          <a:p>
            <a:fld id="{EBC3F2B2-F35A-47EC-AB18-AD363C7C4BF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65EF5BE4-244C-47C3-885F-58F72E551A4D}" type="datetime1">
              <a:rPr lang="it-IT" smtClean="0"/>
              <a:pPr/>
              <a:t>22/06/2012</a:t>
            </a:fld>
            <a:endParaRPr lang="it-IT"/>
          </a:p>
        </p:txBody>
      </p:sp>
      <p:sp>
        <p:nvSpPr>
          <p:cNvPr id="9" name="Segnaposto numero diapositiva 8"/>
          <p:cNvSpPr>
            <a:spLocks noGrp="1"/>
          </p:cNvSpPr>
          <p:nvPr>
            <p:ph type="sldNum" sz="quarter" idx="15"/>
          </p:nvPr>
        </p:nvSpPr>
        <p:spPr/>
        <p:txBody>
          <a:bodyPr rtlCol="0"/>
          <a:lstStyle/>
          <a:p>
            <a:fld id="{EBC3F2B2-F35A-47EC-AB18-AD363C7C4BFC}" type="slidenum">
              <a:rPr lang="it-IT" smtClean="0"/>
              <a:pPr/>
              <a:t>‹N›</a:t>
            </a:fld>
            <a:endParaRPr lang="it-IT"/>
          </a:p>
        </p:txBody>
      </p:sp>
      <p:sp>
        <p:nvSpPr>
          <p:cNvPr id="10" name="Segnaposto piè di pagina 9"/>
          <p:cNvSpPr>
            <a:spLocks noGrp="1"/>
          </p:cNvSpPr>
          <p:nvPr>
            <p:ph type="ftr" sz="quarter" idx="16"/>
          </p:nvPr>
        </p:nvSpPr>
        <p:spPr/>
        <p:txBody>
          <a:bodyPr rtlCol="0"/>
          <a:lstStyle/>
          <a:p>
            <a:r>
              <a:rPr lang="it-IT" smtClean="0"/>
              <a:t>Virtual Beach 2.2</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3D82B448-B1BA-49DC-9328-7841E5A57280}" type="datetime1">
              <a:rPr lang="it-IT" smtClean="0"/>
              <a:pPr/>
              <a:t>22/06/2012</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r>
              <a:rPr lang="it-IT" smtClean="0"/>
              <a:t>Virtual Beach 2.2</a:t>
            </a:r>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EBC3F2B2-F35A-47EC-AB18-AD363C7C4BF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32A7E693-58B0-4E02-9175-8141638F5F45}" type="datetime1">
              <a:rPr lang="it-IT" smtClean="0"/>
              <a:pPr/>
              <a:t>22/06/2012</a:t>
            </a:fld>
            <a:endParaRPr lang="it-IT"/>
          </a:p>
        </p:txBody>
      </p:sp>
      <p:sp>
        <p:nvSpPr>
          <p:cNvPr id="6" name="Segnaposto piè di pagina 5"/>
          <p:cNvSpPr>
            <a:spLocks noGrp="1"/>
          </p:cNvSpPr>
          <p:nvPr>
            <p:ph type="ftr" sz="quarter" idx="11"/>
          </p:nvPr>
        </p:nvSpPr>
        <p:spPr/>
        <p:txBody>
          <a:bodyPr/>
          <a:lstStyle/>
          <a:p>
            <a:r>
              <a:rPr lang="it-IT" smtClean="0"/>
              <a:t>Virtual Beach 2.2</a:t>
            </a:r>
            <a:endParaRPr lang="it-IT"/>
          </a:p>
        </p:txBody>
      </p:sp>
      <p:sp>
        <p:nvSpPr>
          <p:cNvPr id="7" name="Segnaposto numero diapositiva 6"/>
          <p:cNvSpPr>
            <a:spLocks noGrp="1"/>
          </p:cNvSpPr>
          <p:nvPr>
            <p:ph type="sldNum" sz="quarter" idx="12"/>
          </p:nvPr>
        </p:nvSpPr>
        <p:spPr/>
        <p:txBody>
          <a:bodyPr/>
          <a:lstStyle/>
          <a:p>
            <a:fld id="{EBC3F2B2-F35A-47EC-AB18-AD363C7C4BFC}"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0D324437-2001-4ED9-9306-8BF06AF441DB}" type="datetime1">
              <a:rPr lang="it-IT" smtClean="0"/>
              <a:pPr/>
              <a:t>22/06/2012</a:t>
            </a:fld>
            <a:endParaRPr lang="it-IT"/>
          </a:p>
        </p:txBody>
      </p:sp>
      <p:sp>
        <p:nvSpPr>
          <p:cNvPr id="8" name="Segnaposto piè di pagina 7"/>
          <p:cNvSpPr>
            <a:spLocks noGrp="1"/>
          </p:cNvSpPr>
          <p:nvPr>
            <p:ph type="ftr" sz="quarter" idx="11"/>
          </p:nvPr>
        </p:nvSpPr>
        <p:spPr/>
        <p:txBody>
          <a:bodyPr/>
          <a:lstStyle/>
          <a:p>
            <a:r>
              <a:rPr lang="it-IT" smtClean="0"/>
              <a:t>Virtual Beach 2.2</a:t>
            </a:r>
            <a:endParaRPr lang="it-IT"/>
          </a:p>
        </p:txBody>
      </p:sp>
      <p:sp>
        <p:nvSpPr>
          <p:cNvPr id="9" name="Segnaposto numero diapositiva 8"/>
          <p:cNvSpPr>
            <a:spLocks noGrp="1"/>
          </p:cNvSpPr>
          <p:nvPr>
            <p:ph type="sldNum" sz="quarter" idx="12"/>
          </p:nvPr>
        </p:nvSpPr>
        <p:spPr/>
        <p:txBody>
          <a:bodyPr/>
          <a:lstStyle/>
          <a:p>
            <a:fld id="{EBC3F2B2-F35A-47EC-AB18-AD363C7C4BFC}"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5DD571C8-B644-494F-A6BA-D3F9D797B299}" type="datetime1">
              <a:rPr lang="it-IT" smtClean="0"/>
              <a:pPr/>
              <a:t>22/06/2012</a:t>
            </a:fld>
            <a:endParaRPr lang="it-IT"/>
          </a:p>
        </p:txBody>
      </p:sp>
      <p:sp>
        <p:nvSpPr>
          <p:cNvPr id="7" name="Segnaposto numero diapositiva 6"/>
          <p:cNvSpPr>
            <a:spLocks noGrp="1"/>
          </p:cNvSpPr>
          <p:nvPr>
            <p:ph type="sldNum" sz="quarter" idx="11"/>
          </p:nvPr>
        </p:nvSpPr>
        <p:spPr/>
        <p:txBody>
          <a:bodyPr rtlCol="0"/>
          <a:lstStyle/>
          <a:p>
            <a:fld id="{EBC3F2B2-F35A-47EC-AB18-AD363C7C4BFC}" type="slidenum">
              <a:rPr lang="it-IT" smtClean="0"/>
              <a:pPr/>
              <a:t>‹N›</a:t>
            </a:fld>
            <a:endParaRPr lang="it-IT"/>
          </a:p>
        </p:txBody>
      </p:sp>
      <p:sp>
        <p:nvSpPr>
          <p:cNvPr id="8" name="Segnaposto piè di pagina 7"/>
          <p:cNvSpPr>
            <a:spLocks noGrp="1"/>
          </p:cNvSpPr>
          <p:nvPr>
            <p:ph type="ftr" sz="quarter" idx="12"/>
          </p:nvPr>
        </p:nvSpPr>
        <p:spPr/>
        <p:txBody>
          <a:bodyPr rtlCol="0"/>
          <a:lstStyle/>
          <a:p>
            <a:r>
              <a:rPr lang="it-IT" smtClean="0"/>
              <a:t>Virtual Beach 2.2</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C857C9E-68AE-4D99-8280-A1FD926ADC84}" type="datetime1">
              <a:rPr lang="it-IT" smtClean="0"/>
              <a:pPr/>
              <a:t>22/06/2012</a:t>
            </a:fld>
            <a:endParaRPr lang="it-IT"/>
          </a:p>
        </p:txBody>
      </p:sp>
      <p:sp>
        <p:nvSpPr>
          <p:cNvPr id="3" name="Segnaposto piè di pagina 2"/>
          <p:cNvSpPr>
            <a:spLocks noGrp="1"/>
          </p:cNvSpPr>
          <p:nvPr>
            <p:ph type="ftr" sz="quarter" idx="11"/>
          </p:nvPr>
        </p:nvSpPr>
        <p:spPr/>
        <p:txBody>
          <a:bodyPr/>
          <a:lstStyle/>
          <a:p>
            <a:r>
              <a:rPr lang="it-IT" smtClean="0"/>
              <a:t>Virtual Beach 2.2</a:t>
            </a:r>
            <a:endParaRPr lang="it-IT"/>
          </a:p>
        </p:txBody>
      </p:sp>
      <p:sp>
        <p:nvSpPr>
          <p:cNvPr id="4" name="Segnaposto numero diapositiva 3"/>
          <p:cNvSpPr>
            <a:spLocks noGrp="1"/>
          </p:cNvSpPr>
          <p:nvPr>
            <p:ph type="sldNum" sz="quarter" idx="12"/>
          </p:nvPr>
        </p:nvSpPr>
        <p:spPr/>
        <p:txBody>
          <a:bodyPr/>
          <a:lstStyle/>
          <a:p>
            <a:fld id="{EBC3F2B2-F35A-47EC-AB18-AD363C7C4BF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712F148C-F453-49D1-A4F3-9F08632262E4}" type="datetime1">
              <a:rPr lang="it-IT" smtClean="0"/>
              <a:pPr/>
              <a:t>22/06/2012</a:t>
            </a:fld>
            <a:endParaRPr lang="it-IT"/>
          </a:p>
        </p:txBody>
      </p:sp>
      <p:sp>
        <p:nvSpPr>
          <p:cNvPr id="22" name="Segnaposto numero diapositiva 21"/>
          <p:cNvSpPr>
            <a:spLocks noGrp="1"/>
          </p:cNvSpPr>
          <p:nvPr>
            <p:ph type="sldNum" sz="quarter" idx="15"/>
          </p:nvPr>
        </p:nvSpPr>
        <p:spPr/>
        <p:txBody>
          <a:bodyPr rtlCol="0"/>
          <a:lstStyle/>
          <a:p>
            <a:fld id="{EBC3F2B2-F35A-47EC-AB18-AD363C7C4BFC}" type="slidenum">
              <a:rPr lang="it-IT" smtClean="0"/>
              <a:pPr/>
              <a:t>‹N›</a:t>
            </a:fld>
            <a:endParaRPr lang="it-IT"/>
          </a:p>
        </p:txBody>
      </p:sp>
      <p:sp>
        <p:nvSpPr>
          <p:cNvPr id="23" name="Segnaposto piè di pagina 22"/>
          <p:cNvSpPr>
            <a:spLocks noGrp="1"/>
          </p:cNvSpPr>
          <p:nvPr>
            <p:ph type="ftr" sz="quarter" idx="16"/>
          </p:nvPr>
        </p:nvSpPr>
        <p:spPr/>
        <p:txBody>
          <a:bodyPr rtlCol="0"/>
          <a:lstStyle/>
          <a:p>
            <a:r>
              <a:rPr lang="it-IT" smtClean="0"/>
              <a:t>Virtual Beach 2.2</a:t>
            </a: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F9CBDF51-C1F7-4827-B9E6-2F8B55FC2F8A}" type="datetime1">
              <a:rPr lang="it-IT" smtClean="0"/>
              <a:pPr/>
              <a:t>22/06/2012</a:t>
            </a:fld>
            <a:endParaRPr lang="it-IT"/>
          </a:p>
        </p:txBody>
      </p:sp>
      <p:sp>
        <p:nvSpPr>
          <p:cNvPr id="18" name="Segnaposto numero diapositiva 17"/>
          <p:cNvSpPr>
            <a:spLocks noGrp="1"/>
          </p:cNvSpPr>
          <p:nvPr>
            <p:ph type="sldNum" sz="quarter" idx="11"/>
          </p:nvPr>
        </p:nvSpPr>
        <p:spPr/>
        <p:txBody>
          <a:bodyPr rtlCol="0"/>
          <a:lstStyle/>
          <a:p>
            <a:fld id="{EBC3F2B2-F35A-47EC-AB18-AD363C7C4BFC}" type="slidenum">
              <a:rPr lang="it-IT" smtClean="0"/>
              <a:pPr/>
              <a:t>‹N›</a:t>
            </a:fld>
            <a:endParaRPr lang="it-IT"/>
          </a:p>
        </p:txBody>
      </p:sp>
      <p:sp>
        <p:nvSpPr>
          <p:cNvPr id="21" name="Segnaposto piè di pagina 20"/>
          <p:cNvSpPr>
            <a:spLocks noGrp="1"/>
          </p:cNvSpPr>
          <p:nvPr>
            <p:ph type="ftr" sz="quarter" idx="12"/>
          </p:nvPr>
        </p:nvSpPr>
        <p:spPr/>
        <p:txBody>
          <a:bodyPr rtlCol="0"/>
          <a:lstStyle/>
          <a:p>
            <a:r>
              <a:rPr lang="it-IT" smtClean="0"/>
              <a:t>Virtual Beach 2.2</a:t>
            </a: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0F0A2F-25DF-499C-9EA7-171EF2BBDD11}" type="datetime1">
              <a:rPr lang="it-IT" smtClean="0"/>
              <a:pPr/>
              <a:t>22/06/2012</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it-IT" smtClean="0"/>
              <a:t>Virtual Beach 2.2</a:t>
            </a:r>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BC3F2B2-F35A-47EC-AB18-AD363C7C4BF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635896" y="3112840"/>
            <a:ext cx="5508104" cy="3745160"/>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2" name="Titolo 1"/>
          <p:cNvSpPr>
            <a:spLocks noGrp="1"/>
          </p:cNvSpPr>
          <p:nvPr>
            <p:ph type="ctrTitle"/>
          </p:nvPr>
        </p:nvSpPr>
        <p:spPr>
          <a:xfrm>
            <a:off x="2195736" y="980728"/>
            <a:ext cx="8458200" cy="1062611"/>
          </a:xfrm>
        </p:spPr>
        <p:txBody>
          <a:bodyPr>
            <a:normAutofit/>
          </a:bodyPr>
          <a:lstStyle/>
          <a:p>
            <a:r>
              <a:rPr lang="it-IT" sz="4400" dirty="0" smtClean="0">
                <a:solidFill>
                  <a:schemeClr val="accent1"/>
                </a:solidFill>
              </a:rPr>
              <a:t>VIRTUAL BEACH 2.2</a:t>
            </a:r>
            <a:endParaRPr lang="it-IT" sz="4400" dirty="0">
              <a:solidFill>
                <a:schemeClr val="accent1"/>
              </a:solidFill>
            </a:endParaRPr>
          </a:p>
        </p:txBody>
      </p:sp>
      <p:sp>
        <p:nvSpPr>
          <p:cNvPr id="4" name="CasellaDiTesto 3"/>
          <p:cNvSpPr txBox="1"/>
          <p:nvPr/>
        </p:nvSpPr>
        <p:spPr>
          <a:xfrm>
            <a:off x="179512" y="6165304"/>
            <a:ext cx="2664296" cy="646331"/>
          </a:xfrm>
          <a:prstGeom prst="rect">
            <a:avLst/>
          </a:prstGeom>
          <a:noFill/>
        </p:spPr>
        <p:txBody>
          <a:bodyPr wrap="square" rtlCol="0">
            <a:spAutoFit/>
          </a:bodyPr>
          <a:lstStyle/>
          <a:p>
            <a:r>
              <a:rPr lang="it-IT" dirty="0" smtClean="0">
                <a:solidFill>
                  <a:schemeClr val="accent1">
                    <a:lumMod val="50000"/>
                  </a:schemeClr>
                </a:solidFill>
              </a:rPr>
              <a:t>Mila Gandino -</a:t>
            </a:r>
            <a:r>
              <a:rPr lang="it-IT" dirty="0" smtClean="0">
                <a:solidFill>
                  <a:schemeClr val="accent1">
                    <a:lumMod val="50000"/>
                  </a:schemeClr>
                </a:solidFill>
              </a:rPr>
              <a:t>756475</a:t>
            </a:r>
          </a:p>
          <a:p>
            <a:r>
              <a:rPr lang="it-IT" dirty="0" smtClean="0">
                <a:solidFill>
                  <a:schemeClr val="accent1">
                    <a:lumMod val="50000"/>
                  </a:schemeClr>
                </a:solidFill>
              </a:rPr>
              <a:t>     </a:t>
            </a:r>
            <a:r>
              <a:rPr lang="it-IT" dirty="0" err="1" smtClean="0">
                <a:solidFill>
                  <a:schemeClr val="accent1">
                    <a:lumMod val="50000"/>
                  </a:schemeClr>
                </a:solidFill>
              </a:rPr>
              <a:t>A.A</a:t>
            </a:r>
            <a:r>
              <a:rPr lang="it-IT" dirty="0" smtClean="0">
                <a:solidFill>
                  <a:schemeClr val="accent1">
                    <a:lumMod val="50000"/>
                  </a:schemeClr>
                </a:solidFill>
              </a:rPr>
              <a:t> 2011-2012</a:t>
            </a:r>
            <a:endParaRPr lang="it-IT"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EBC3F2B2-F35A-47EC-AB18-AD363C7C4BFC}" type="slidenum">
              <a:rPr lang="it-IT" smtClean="0"/>
              <a:pPr/>
              <a:t>10</a:t>
            </a:fld>
            <a:endParaRPr lang="it-IT"/>
          </a:p>
        </p:txBody>
      </p:sp>
      <p:sp>
        <p:nvSpPr>
          <p:cNvPr id="4" name="Segnaposto piè di pagina 3"/>
          <p:cNvSpPr>
            <a:spLocks noGrp="1"/>
          </p:cNvSpPr>
          <p:nvPr>
            <p:ph type="ftr" sz="quarter" idx="12"/>
          </p:nvPr>
        </p:nvSpPr>
        <p:spPr/>
        <p:txBody>
          <a:bodyPr/>
          <a:lstStyle/>
          <a:p>
            <a:r>
              <a:rPr lang="it-IT" smtClean="0"/>
              <a:t>Virtual Beach 2.2</a:t>
            </a:r>
            <a:endParaRPr lang="it-IT"/>
          </a:p>
        </p:txBody>
      </p:sp>
      <p:sp>
        <p:nvSpPr>
          <p:cNvPr id="5" name="CasellaDiTesto 4"/>
          <p:cNvSpPr txBox="1"/>
          <p:nvPr/>
        </p:nvSpPr>
        <p:spPr>
          <a:xfrm>
            <a:off x="323528" y="332656"/>
            <a:ext cx="7992888" cy="4801314"/>
          </a:xfrm>
          <a:prstGeom prst="rect">
            <a:avLst/>
          </a:prstGeom>
          <a:noFill/>
        </p:spPr>
        <p:txBody>
          <a:bodyPr wrap="square" rtlCol="0">
            <a:spAutoFit/>
          </a:bodyPr>
          <a:lstStyle/>
          <a:p>
            <a:r>
              <a:rPr lang="it-IT" dirty="0" smtClean="0"/>
              <a:t>Il software è in grado di produrre una stima della variabile dipendente (cioè l’indicatore patogeno) partendo da dati forniti dall’utente che riguardino la situazione corrente o previsioni di essa. Note, ad esempio, le previsioni della velocità del vento, della temperatura, del pH,… per ogni ora della giornata, è possibile visualizzare l’andamento </a:t>
            </a:r>
            <a:r>
              <a:rPr lang="it-IT" dirty="0" smtClean="0"/>
              <a:t>degli indicatori patogeni</a:t>
            </a:r>
            <a:r>
              <a:rPr lang="it-IT" dirty="0" smtClean="0"/>
              <a:t>. </a:t>
            </a:r>
            <a:r>
              <a:rPr lang="it-IT" dirty="0" smtClean="0"/>
              <a:t>Quando </a:t>
            </a:r>
            <a:r>
              <a:rPr lang="it-IT" dirty="0" smtClean="0"/>
              <a:t>la concentrazione </a:t>
            </a:r>
            <a:r>
              <a:rPr lang="it-IT" dirty="0" smtClean="0"/>
              <a:t>di questi ultimi </a:t>
            </a:r>
            <a:r>
              <a:rPr lang="it-IT" dirty="0" smtClean="0"/>
              <a:t>supera una certa soglia può essere necessario apporre il divieto di balneazione alla spiaggia in questione. </a:t>
            </a:r>
          </a:p>
          <a:p>
            <a:endParaRPr lang="it-IT" dirty="0" smtClean="0"/>
          </a:p>
          <a:p>
            <a:endParaRPr lang="it-IT" dirty="0" smtClean="0"/>
          </a:p>
          <a:p>
            <a:endParaRPr lang="it-IT" dirty="0" smtClean="0"/>
          </a:p>
          <a:p>
            <a:r>
              <a:rPr lang="it-IT" dirty="0" smtClean="0"/>
              <a:t>Il modello è statico e facile da utilizzare anche se richiede una buona quantità di </a:t>
            </a:r>
            <a:r>
              <a:rPr lang="it-IT" dirty="0" smtClean="0"/>
              <a:t>dati, molti dei quali possono provenire da ulteriori modelli di previsione. </a:t>
            </a:r>
            <a:r>
              <a:rPr lang="it-IT" dirty="0" smtClean="0"/>
              <a:t>È stato infatti creato come semplice ausilio anche per utenti con scarse conoscenze in statistica e analisi. </a:t>
            </a:r>
            <a:r>
              <a:rPr lang="it-IT" dirty="0" smtClean="0"/>
              <a:t>L’interfaccia è di facile utilizzo e tutte le correlazioni vengono trovate automaticamente dal calcolatore. </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404664"/>
            <a:ext cx="7467600" cy="6069288"/>
          </a:xfrm>
        </p:spPr>
        <p:txBody>
          <a:bodyPr anchor="ctr">
            <a:normAutofit/>
          </a:bodyPr>
          <a:lstStyle/>
          <a:p>
            <a:pPr marL="0" indent="0">
              <a:buNone/>
            </a:pPr>
            <a:r>
              <a:rPr lang="it-IT" sz="1800" dirty="0" err="1" smtClean="0">
                <a:cs typeface="Calibri" pitchFamily="34" charset="0"/>
              </a:rPr>
              <a:t>Virtual</a:t>
            </a:r>
            <a:r>
              <a:rPr lang="it-IT" sz="1800" dirty="0" smtClean="0">
                <a:cs typeface="Calibri" pitchFamily="34" charset="0"/>
              </a:rPr>
              <a:t> Beach è un software concepito per lo sviluppo di modelli a regressione lineare </a:t>
            </a:r>
            <a:r>
              <a:rPr lang="it-IT" sz="1800" dirty="0" smtClean="0">
                <a:cs typeface="Calibri" pitchFamily="34" charset="0"/>
              </a:rPr>
              <a:t>multipla (specifici </a:t>
            </a:r>
            <a:r>
              <a:rPr lang="it-IT" sz="1800" dirty="0" smtClean="0">
                <a:cs typeface="Calibri" pitchFamily="34" charset="0"/>
              </a:rPr>
              <a:t>per ogni </a:t>
            </a:r>
            <a:r>
              <a:rPr lang="it-IT" sz="1800" dirty="0" smtClean="0">
                <a:cs typeface="Calibri" pitchFamily="34" charset="0"/>
              </a:rPr>
              <a:t>sito) </a:t>
            </a:r>
            <a:r>
              <a:rPr lang="it-IT" sz="1800" dirty="0" smtClean="0">
                <a:cs typeface="Calibri" pitchFamily="34" charset="0"/>
              </a:rPr>
              <a:t>per la previsione dei livelli di indicatori patogeni nelle spiagge. È uno strumento di supporto alle decisioni e viene utilizzato soprattutto da enti gestori di spiagge per decidere l’eventuale chiusura dovuta a contaminazione patogena.</a:t>
            </a:r>
          </a:p>
          <a:p>
            <a:pPr marL="0" indent="0">
              <a:buNone/>
            </a:pPr>
            <a:r>
              <a:rPr lang="it-IT" sz="1800" dirty="0" smtClean="0">
                <a:cs typeface="Calibri" pitchFamily="34" charset="0"/>
              </a:rPr>
              <a:t>I modelli a regressione lineare multipla svolgono delle buone previsioni utilizzando solo un dato precedente (y</a:t>
            </a:r>
            <a:r>
              <a:rPr lang="it-IT" sz="1800" baseline="-25000" dirty="0" smtClean="0">
                <a:cs typeface="Calibri" pitchFamily="34" charset="0"/>
              </a:rPr>
              <a:t>t</a:t>
            </a:r>
            <a:r>
              <a:rPr lang="it-IT" sz="1800" dirty="0" smtClean="0">
                <a:cs typeface="Calibri" pitchFamily="34" charset="0"/>
              </a:rPr>
              <a:t>=y</a:t>
            </a:r>
            <a:r>
              <a:rPr lang="it-IT" sz="1800" baseline="-25000" dirty="0" smtClean="0">
                <a:cs typeface="Calibri" pitchFamily="34" charset="0"/>
              </a:rPr>
              <a:t>t-1</a:t>
            </a:r>
            <a:r>
              <a:rPr lang="it-IT" sz="1800" dirty="0" smtClean="0">
                <a:cs typeface="Calibri" pitchFamily="34" charset="0"/>
              </a:rPr>
              <a:t>) anche per spiagge con condizioni molto diverse da un giorno all’altro. </a:t>
            </a:r>
          </a:p>
          <a:p>
            <a:pPr marL="0" indent="0">
              <a:buNone/>
            </a:pPr>
            <a:r>
              <a:rPr lang="it-IT" sz="1800" dirty="0" smtClean="0">
                <a:cs typeface="Calibri" pitchFamily="34" charset="0"/>
              </a:rPr>
              <a:t>Sviluppato dalla CEAM (EPA </a:t>
            </a:r>
            <a:r>
              <a:rPr lang="it-IT" sz="1800" b="1" dirty="0" smtClean="0">
                <a:cs typeface="Calibri" pitchFamily="34" charset="0"/>
              </a:rPr>
              <a:t>Center </a:t>
            </a:r>
            <a:r>
              <a:rPr lang="it-IT" sz="1800" b="1" dirty="0" err="1" smtClean="0">
                <a:cs typeface="Calibri" pitchFamily="34" charset="0"/>
              </a:rPr>
              <a:t>for</a:t>
            </a:r>
            <a:r>
              <a:rPr lang="it-IT" sz="1800" b="1" dirty="0" smtClean="0">
                <a:cs typeface="Calibri" pitchFamily="34" charset="0"/>
              </a:rPr>
              <a:t> </a:t>
            </a:r>
            <a:r>
              <a:rPr lang="it-IT" sz="1800" b="1" dirty="0" err="1" smtClean="0">
                <a:cs typeface="Calibri" pitchFamily="34" charset="0"/>
              </a:rPr>
              <a:t>Exposure</a:t>
            </a:r>
            <a:r>
              <a:rPr lang="it-IT" sz="1800" b="1" dirty="0" smtClean="0">
                <a:cs typeface="Calibri" pitchFamily="34" charset="0"/>
              </a:rPr>
              <a:t> </a:t>
            </a:r>
            <a:r>
              <a:rPr lang="it-IT" sz="1800" b="1" dirty="0" err="1" smtClean="0">
                <a:cs typeface="Calibri" pitchFamily="34" charset="0"/>
              </a:rPr>
              <a:t>Assessment</a:t>
            </a:r>
            <a:r>
              <a:rPr lang="it-IT" sz="1800" b="1" dirty="0" smtClean="0">
                <a:cs typeface="Calibri" pitchFamily="34" charset="0"/>
              </a:rPr>
              <a:t> </a:t>
            </a:r>
            <a:r>
              <a:rPr lang="it-IT" sz="1800" b="1" dirty="0" err="1" smtClean="0">
                <a:cs typeface="Calibri" pitchFamily="34" charset="0"/>
              </a:rPr>
              <a:t>Modeling</a:t>
            </a:r>
            <a:r>
              <a:rPr lang="it-IT" sz="1800" b="1" dirty="0" smtClean="0">
                <a:cs typeface="Calibri" pitchFamily="34" charset="0"/>
              </a:rPr>
              <a:t> </a:t>
            </a:r>
            <a:r>
              <a:rPr lang="it-IT" sz="1800" dirty="0" smtClean="0">
                <a:cs typeface="Calibri" pitchFamily="34" charset="0"/>
              </a:rPr>
              <a:t>), ne sono disponibili sia la versione 2.2 (Marzo 2012) che la precedente versione 2.0 (Settembre 2010) al sito: http://www.epa.gov/</a:t>
            </a:r>
            <a:r>
              <a:rPr lang="it-IT" sz="1800" dirty="0" err="1" smtClean="0">
                <a:cs typeface="Calibri" pitchFamily="34" charset="0"/>
              </a:rPr>
              <a:t>ceampubl</a:t>
            </a:r>
            <a:r>
              <a:rPr lang="it-IT" sz="1800" dirty="0" smtClean="0">
                <a:cs typeface="Calibri" pitchFamily="34" charset="0"/>
              </a:rPr>
              <a:t>/</a:t>
            </a:r>
            <a:r>
              <a:rPr lang="it-IT" sz="1800" dirty="0" err="1" smtClean="0">
                <a:cs typeface="Calibri" pitchFamily="34" charset="0"/>
              </a:rPr>
              <a:t>swater</a:t>
            </a:r>
            <a:r>
              <a:rPr lang="it-IT" sz="1800" dirty="0" smtClean="0">
                <a:cs typeface="Calibri" pitchFamily="34" charset="0"/>
              </a:rPr>
              <a:t>/vb2/</a:t>
            </a:r>
            <a:r>
              <a:rPr lang="it-IT" sz="1800" dirty="0" err="1" smtClean="0">
                <a:cs typeface="Calibri" pitchFamily="34" charset="0"/>
              </a:rPr>
              <a:t>index.html</a:t>
            </a:r>
            <a:r>
              <a:rPr lang="it-IT" sz="1800" dirty="0" smtClean="0">
                <a:cs typeface="Calibri" pitchFamily="34" charset="0"/>
              </a:rPr>
              <a:t> </a:t>
            </a:r>
          </a:p>
          <a:p>
            <a:pPr marL="0" indent="0">
              <a:buNone/>
            </a:pPr>
            <a:r>
              <a:rPr lang="it-IT" sz="1800" dirty="0" smtClean="0">
                <a:cs typeface="Calibri" pitchFamily="34" charset="0"/>
              </a:rPr>
              <a:t>Il software viene fornito correlato di </a:t>
            </a:r>
            <a:r>
              <a:rPr lang="it-IT" sz="1800" dirty="0" err="1" smtClean="0">
                <a:cs typeface="Calibri" pitchFamily="34" charset="0"/>
              </a:rPr>
              <a:t>user</a:t>
            </a:r>
            <a:r>
              <a:rPr lang="it-IT" sz="1800" dirty="0" smtClean="0">
                <a:cs typeface="Calibri" pitchFamily="34" charset="0"/>
              </a:rPr>
              <a:t> guide e di alcuni fogli Excel con dati per provarne il funzionamento</a:t>
            </a:r>
            <a:r>
              <a:rPr lang="it-IT" sz="1800" dirty="0" smtClean="0">
                <a:solidFill>
                  <a:schemeClr val="accent1">
                    <a:lumMod val="50000"/>
                  </a:schemeClr>
                </a:solidFill>
                <a:cs typeface="Calibri" pitchFamily="34" charset="0"/>
              </a:rPr>
              <a:t>. </a:t>
            </a:r>
          </a:p>
          <a:p>
            <a:pPr marL="0" indent="0">
              <a:buNone/>
            </a:pPr>
            <a:r>
              <a:rPr lang="it-IT" sz="1800" dirty="0" smtClean="0">
                <a:cs typeface="Calibri" pitchFamily="34" charset="0"/>
              </a:rPr>
              <a:t>Il programma può essere installato in Windows XP o Windows 7. Per la visualizzazione delle mappe è necessaria la connessione a Internet.</a:t>
            </a:r>
          </a:p>
        </p:txBody>
      </p:sp>
      <p:sp>
        <p:nvSpPr>
          <p:cNvPr id="6" name="Segnaposto numero diapositiva 5"/>
          <p:cNvSpPr>
            <a:spLocks noGrp="1"/>
          </p:cNvSpPr>
          <p:nvPr>
            <p:ph type="sldNum" sz="quarter" idx="15"/>
          </p:nvPr>
        </p:nvSpPr>
        <p:spPr/>
        <p:txBody>
          <a:bodyPr/>
          <a:lstStyle/>
          <a:p>
            <a:fld id="{EBC3F2B2-F35A-47EC-AB18-AD363C7C4BFC}" type="slidenum">
              <a:rPr lang="it-IT" smtClean="0"/>
              <a:pPr/>
              <a:t>2</a:t>
            </a:fld>
            <a:endParaRPr lang="it-IT"/>
          </a:p>
        </p:txBody>
      </p:sp>
      <p:sp>
        <p:nvSpPr>
          <p:cNvPr id="7" name="Segnaposto piè di pagina 6"/>
          <p:cNvSpPr>
            <a:spLocks noGrp="1"/>
          </p:cNvSpPr>
          <p:nvPr>
            <p:ph type="ftr" sz="quarter" idx="16"/>
          </p:nvPr>
        </p:nvSpPr>
        <p:spPr>
          <a:xfrm>
            <a:off x="4932040" y="6237312"/>
            <a:ext cx="3200400" cy="365760"/>
          </a:xfrm>
        </p:spPr>
        <p:txBody>
          <a:bodyPr/>
          <a:lstStyle/>
          <a:p>
            <a:pPr algn="r"/>
            <a:r>
              <a:rPr lang="it-IT" dirty="0" err="1" smtClean="0"/>
              <a:t>Virtual</a:t>
            </a:r>
            <a:r>
              <a:rPr lang="it-IT" dirty="0" smtClean="0"/>
              <a:t> Beach 2.2</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692696"/>
            <a:ext cx="7859216" cy="5781256"/>
          </a:xfrm>
        </p:spPr>
        <p:txBody>
          <a:bodyPr anchor="ctr"/>
          <a:lstStyle/>
          <a:p>
            <a:pPr>
              <a:buNone/>
            </a:pPr>
            <a:r>
              <a:rPr lang="it-IT" dirty="0" smtClean="0"/>
              <a:t>Il modello si compone di 5 passaggi successivi: </a:t>
            </a:r>
          </a:p>
          <a:p>
            <a:pPr>
              <a:buFontTx/>
              <a:buChar char="-"/>
            </a:pPr>
            <a:r>
              <a:rPr lang="it-IT" b="1" i="1" u="sng" dirty="0" smtClean="0"/>
              <a:t>Beach location </a:t>
            </a:r>
            <a:r>
              <a:rPr lang="it-IT" dirty="0" smtClean="0">
                <a:sym typeface="Wingdings" pitchFamily="2" charset="2"/>
              </a:rPr>
              <a:t> </a:t>
            </a:r>
            <a:r>
              <a:rPr lang="it-IT" dirty="0" smtClean="0"/>
              <a:t>permette di identificare la spiaggia sul quale svolgere l’analisi (con possibile utilizzo di mappe satellitari) </a:t>
            </a:r>
            <a:endParaRPr lang="it-IT" dirty="0"/>
          </a:p>
          <a:p>
            <a:pPr>
              <a:buFontTx/>
              <a:buChar char="-"/>
            </a:pPr>
            <a:r>
              <a:rPr lang="it-IT" b="1" i="1" u="sng" dirty="0" smtClean="0"/>
              <a:t>Data processing </a:t>
            </a:r>
            <a:r>
              <a:rPr lang="it-IT" dirty="0" smtClean="0"/>
              <a:t> </a:t>
            </a:r>
            <a:r>
              <a:rPr lang="it-IT" dirty="0" smtClean="0">
                <a:sym typeface="Wingdings" pitchFamily="2" charset="2"/>
              </a:rPr>
              <a:t> </a:t>
            </a:r>
            <a:r>
              <a:rPr lang="it-IT" dirty="0" smtClean="0"/>
              <a:t>permette di inserire e modificare i dati d’interesse</a:t>
            </a:r>
          </a:p>
          <a:p>
            <a:pPr>
              <a:buFontTx/>
              <a:buChar char="-"/>
            </a:pPr>
            <a:r>
              <a:rPr lang="it-IT" b="1" i="1" u="sng" dirty="0" err="1" smtClean="0"/>
              <a:t>Modeling</a:t>
            </a:r>
            <a:r>
              <a:rPr lang="it-IT" dirty="0" smtClean="0"/>
              <a:t> </a:t>
            </a:r>
            <a:r>
              <a:rPr lang="it-IT" dirty="0" smtClean="0">
                <a:sym typeface="Wingdings" pitchFamily="2" charset="2"/>
              </a:rPr>
              <a:t> </a:t>
            </a:r>
            <a:r>
              <a:rPr lang="it-IT" dirty="0" smtClean="0"/>
              <a:t>è la fase di ricerca e scelta del miglior modello</a:t>
            </a:r>
          </a:p>
          <a:p>
            <a:pPr>
              <a:buFontTx/>
              <a:buChar char="-"/>
            </a:pPr>
            <a:r>
              <a:rPr lang="it-IT" b="1" i="1" u="sng" dirty="0" err="1" smtClean="0"/>
              <a:t>Residual</a:t>
            </a:r>
            <a:r>
              <a:rPr lang="it-IT" b="1" i="1" u="sng" dirty="0" smtClean="0"/>
              <a:t> </a:t>
            </a:r>
            <a:r>
              <a:rPr lang="it-IT" b="1" i="1" u="sng" dirty="0" err="1" smtClean="0"/>
              <a:t>Anlysis</a:t>
            </a:r>
            <a:r>
              <a:rPr lang="it-IT" b="1" i="1" u="sng" dirty="0" smtClean="0"/>
              <a:t>  </a:t>
            </a:r>
            <a:r>
              <a:rPr lang="it-IT" dirty="0" smtClean="0">
                <a:sym typeface="Wingdings" pitchFamily="2" charset="2"/>
              </a:rPr>
              <a:t> </a:t>
            </a:r>
            <a:r>
              <a:rPr lang="it-IT" dirty="0" smtClean="0"/>
              <a:t>permette di svolgere alcune analisi sulla correttezza del modello adottato</a:t>
            </a:r>
            <a:endParaRPr lang="it-IT" b="1" i="1" u="sng" dirty="0" smtClean="0"/>
          </a:p>
          <a:p>
            <a:pPr>
              <a:buFontTx/>
              <a:buChar char="-"/>
            </a:pPr>
            <a:r>
              <a:rPr lang="it-IT" b="1" i="1" u="sng" dirty="0" smtClean="0"/>
              <a:t>MLR </a:t>
            </a:r>
            <a:r>
              <a:rPr lang="it-IT" b="1" i="1" u="sng" dirty="0" err="1" smtClean="0"/>
              <a:t>Prediction</a:t>
            </a:r>
            <a:r>
              <a:rPr lang="it-IT" b="1" i="1" u="sng" dirty="0" smtClean="0"/>
              <a:t> </a:t>
            </a:r>
            <a:r>
              <a:rPr lang="it-IT" dirty="0" smtClean="0">
                <a:sym typeface="Wingdings" pitchFamily="2" charset="2"/>
              </a:rPr>
              <a:t> </a:t>
            </a:r>
            <a:r>
              <a:rPr lang="it-IT" dirty="0" smtClean="0"/>
              <a:t>svolge le vere e proprie previsioni partendo dal modello prescelto.</a:t>
            </a:r>
          </a:p>
          <a:p>
            <a:pPr>
              <a:buFontTx/>
              <a:buChar char="-"/>
            </a:pPr>
            <a:endParaRPr lang="it-IT" dirty="0" smtClean="0"/>
          </a:p>
        </p:txBody>
      </p:sp>
      <p:sp>
        <p:nvSpPr>
          <p:cNvPr id="4" name="Segnaposto numero diapositiva 3"/>
          <p:cNvSpPr>
            <a:spLocks noGrp="1"/>
          </p:cNvSpPr>
          <p:nvPr>
            <p:ph type="sldNum" sz="quarter" idx="15"/>
          </p:nvPr>
        </p:nvSpPr>
        <p:spPr/>
        <p:txBody>
          <a:bodyPr/>
          <a:lstStyle/>
          <a:p>
            <a:fld id="{EBC3F2B2-F35A-47EC-AB18-AD363C7C4BFC}" type="slidenum">
              <a:rPr lang="it-IT" smtClean="0"/>
              <a:pPr/>
              <a:t>3</a:t>
            </a:fld>
            <a:endParaRPr lang="it-IT"/>
          </a:p>
        </p:txBody>
      </p:sp>
      <p:sp>
        <p:nvSpPr>
          <p:cNvPr id="5" name="Segnaposto piè di pagina 4"/>
          <p:cNvSpPr>
            <a:spLocks noGrp="1"/>
          </p:cNvSpPr>
          <p:nvPr>
            <p:ph type="ftr" sz="quarter" idx="16"/>
          </p:nvPr>
        </p:nvSpPr>
        <p:spPr/>
        <p:txBody>
          <a:bodyPr/>
          <a:lstStyle/>
          <a:p>
            <a:r>
              <a:rPr lang="it-IT" smtClean="0"/>
              <a:t>Virtual Beach 2.2</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79512" y="1124744"/>
            <a:ext cx="5652120" cy="4608512"/>
          </a:xfrm>
          <a:prstGeom prst="rect">
            <a:avLst/>
          </a:prstGeom>
          <a:noFill/>
          <a:ln w="9525">
            <a:noFill/>
            <a:miter lim="800000"/>
            <a:headEnd/>
            <a:tailEnd/>
          </a:ln>
        </p:spPr>
      </p:pic>
      <p:sp>
        <p:nvSpPr>
          <p:cNvPr id="14" name="Ovale 13"/>
          <p:cNvSpPr/>
          <p:nvPr/>
        </p:nvSpPr>
        <p:spPr>
          <a:xfrm>
            <a:off x="179512" y="3212976"/>
            <a:ext cx="1368152" cy="18002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olo 8"/>
          <p:cNvSpPr>
            <a:spLocks noGrp="1"/>
          </p:cNvSpPr>
          <p:nvPr>
            <p:ph type="title"/>
          </p:nvPr>
        </p:nvSpPr>
        <p:spPr>
          <a:xfrm>
            <a:off x="395536" y="404664"/>
            <a:ext cx="7467600" cy="576064"/>
          </a:xfrm>
        </p:spPr>
        <p:txBody>
          <a:bodyPr>
            <a:normAutofit/>
          </a:bodyPr>
          <a:lstStyle/>
          <a:p>
            <a:r>
              <a:rPr lang="it-IT" dirty="0" smtClean="0"/>
              <a:t>1)Beach Location</a:t>
            </a:r>
            <a:endParaRPr lang="it-IT" dirty="0"/>
          </a:p>
        </p:txBody>
      </p:sp>
      <p:sp>
        <p:nvSpPr>
          <p:cNvPr id="4" name="Segnaposto numero diapositiva 3"/>
          <p:cNvSpPr>
            <a:spLocks noGrp="1"/>
          </p:cNvSpPr>
          <p:nvPr>
            <p:ph type="sldNum" sz="quarter" idx="11"/>
          </p:nvPr>
        </p:nvSpPr>
        <p:spPr/>
        <p:txBody>
          <a:bodyPr/>
          <a:lstStyle/>
          <a:p>
            <a:fld id="{EBC3F2B2-F35A-47EC-AB18-AD363C7C4BFC}" type="slidenum">
              <a:rPr lang="it-IT" smtClean="0"/>
              <a:pPr/>
              <a:t>4</a:t>
            </a:fld>
            <a:endParaRPr lang="it-IT"/>
          </a:p>
        </p:txBody>
      </p:sp>
      <p:sp>
        <p:nvSpPr>
          <p:cNvPr id="5" name="Segnaposto piè di pagina 4"/>
          <p:cNvSpPr>
            <a:spLocks noGrp="1"/>
          </p:cNvSpPr>
          <p:nvPr>
            <p:ph type="ftr" sz="quarter" idx="12"/>
          </p:nvPr>
        </p:nvSpPr>
        <p:spPr/>
        <p:txBody>
          <a:bodyPr/>
          <a:lstStyle/>
          <a:p>
            <a:r>
              <a:rPr lang="it-IT" smtClean="0"/>
              <a:t>Virtual Beach 2.2</a:t>
            </a:r>
            <a:endParaRPr lang="it-IT"/>
          </a:p>
        </p:txBody>
      </p:sp>
      <p:sp>
        <p:nvSpPr>
          <p:cNvPr id="11" name="CasellaDiTesto 10"/>
          <p:cNvSpPr txBox="1"/>
          <p:nvPr/>
        </p:nvSpPr>
        <p:spPr>
          <a:xfrm>
            <a:off x="5868144" y="620688"/>
            <a:ext cx="2736304" cy="6001643"/>
          </a:xfrm>
          <a:prstGeom prst="rect">
            <a:avLst/>
          </a:prstGeom>
          <a:noFill/>
        </p:spPr>
        <p:txBody>
          <a:bodyPr wrap="square" rtlCol="0">
            <a:spAutoFit/>
          </a:bodyPr>
          <a:lstStyle/>
          <a:p>
            <a:r>
              <a:rPr lang="it-IT" sz="1600" dirty="0" smtClean="0"/>
              <a:t>È possibile individuare la spiaggia sia inserendone le coordinate geografiche, sia digitando il nome della località, sia spostandosi sulla carta con il cursore.</a:t>
            </a:r>
          </a:p>
          <a:p>
            <a:endParaRPr lang="it-IT" sz="1600" dirty="0" smtClean="0"/>
          </a:p>
          <a:p>
            <a:r>
              <a:rPr lang="it-IT" sz="1600" dirty="0" smtClean="0"/>
              <a:t>Si individuano l’inizio e la fine della spiaggia di interesse cliccando su ‘</a:t>
            </a:r>
            <a:r>
              <a:rPr lang="it-IT" sz="1600" i="1" dirty="0" err="1" smtClean="0"/>
              <a:t>Add</a:t>
            </a:r>
            <a:r>
              <a:rPr lang="it-IT" sz="1600" i="1" dirty="0" smtClean="0"/>
              <a:t> first/</a:t>
            </a:r>
            <a:r>
              <a:rPr lang="it-IT" sz="1600" i="1" dirty="0" err="1" smtClean="0"/>
              <a:t>second</a:t>
            </a:r>
            <a:r>
              <a:rPr lang="it-IT" sz="1600" i="1" dirty="0" smtClean="0"/>
              <a:t> beach </a:t>
            </a:r>
            <a:r>
              <a:rPr lang="it-IT" sz="1600" i="1" dirty="0" err="1" smtClean="0"/>
              <a:t>marker</a:t>
            </a:r>
            <a:r>
              <a:rPr lang="it-IT" sz="1600" dirty="0" smtClean="0"/>
              <a:t>’ e l’orientazione della spiaggia posizionandosi nella direzione del mare aperto e cliccando su ‘</a:t>
            </a:r>
            <a:r>
              <a:rPr lang="it-IT" sz="1600" i="1" dirty="0" err="1" smtClean="0"/>
              <a:t>Add</a:t>
            </a:r>
            <a:r>
              <a:rPr lang="it-IT" sz="1600" i="1" dirty="0" smtClean="0"/>
              <a:t> water </a:t>
            </a:r>
            <a:r>
              <a:rPr lang="it-IT" sz="1600" i="1" dirty="0" err="1" smtClean="0"/>
              <a:t>marke</a:t>
            </a:r>
            <a:r>
              <a:rPr lang="it-IT" sz="1600" dirty="0" err="1" smtClean="0"/>
              <a:t>r</a:t>
            </a:r>
            <a:r>
              <a:rPr lang="it-IT" sz="1600" dirty="0" smtClean="0"/>
              <a:t>’. </a:t>
            </a:r>
          </a:p>
          <a:p>
            <a:endParaRPr lang="it-IT" sz="1600" dirty="0" smtClean="0"/>
          </a:p>
          <a:p>
            <a:r>
              <a:rPr lang="it-IT" sz="1600" dirty="0" smtClean="0"/>
              <a:t>Se presenti, possono essere visualizzate sulla carta stazioni del NWIS (National Water Information System) e </a:t>
            </a:r>
          </a:p>
          <a:p>
            <a:r>
              <a:rPr lang="it-IT" sz="1600" dirty="0" smtClean="0"/>
              <a:t>del NCDC (National </a:t>
            </a:r>
            <a:r>
              <a:rPr lang="it-IT" sz="1600" dirty="0" err="1" smtClean="0"/>
              <a:t>Climate</a:t>
            </a:r>
            <a:r>
              <a:rPr lang="it-IT" sz="1600" dirty="0" smtClean="0"/>
              <a:t>  Data Center).</a:t>
            </a:r>
            <a:endParaRPr lang="it-IT" sz="1600" dirty="0"/>
          </a:p>
        </p:txBody>
      </p:sp>
      <p:pic>
        <p:nvPicPr>
          <p:cNvPr id="1029" name="Picture 5"/>
          <p:cNvPicPr>
            <a:picLocks noChangeAspect="1" noChangeArrowheads="1"/>
          </p:cNvPicPr>
          <p:nvPr/>
        </p:nvPicPr>
        <p:blipFill>
          <a:blip r:embed="rId4" cstate="print"/>
          <a:srcRect/>
          <a:stretch>
            <a:fillRect/>
          </a:stretch>
        </p:blipFill>
        <p:spPr bwMode="auto">
          <a:xfrm>
            <a:off x="1259632" y="4254538"/>
            <a:ext cx="1944216" cy="2603462"/>
          </a:xfrm>
          <a:prstGeom prst="rect">
            <a:avLst/>
          </a:prstGeom>
          <a:noFill/>
          <a:ln w="9525">
            <a:noFill/>
            <a:miter lim="800000"/>
            <a:headEnd/>
            <a:tailEnd/>
          </a:ln>
        </p:spPr>
      </p:pic>
      <p:cxnSp>
        <p:nvCxnSpPr>
          <p:cNvPr id="16" name="Connettore 1 15"/>
          <p:cNvCxnSpPr>
            <a:stCxn id="14" idx="4"/>
          </p:cNvCxnSpPr>
          <p:nvPr/>
        </p:nvCxnSpPr>
        <p:spPr>
          <a:xfrm>
            <a:off x="863588" y="5013176"/>
            <a:ext cx="468052" cy="1844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a:stCxn id="14" idx="0"/>
          </p:cNvCxnSpPr>
          <p:nvPr/>
        </p:nvCxnSpPr>
        <p:spPr>
          <a:xfrm>
            <a:off x="863588" y="3212976"/>
            <a:ext cx="234026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H="1">
            <a:off x="2987824" y="4437112"/>
            <a:ext cx="3024336"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a:off x="1259632" y="1628800"/>
            <a:ext cx="4680520"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a:off x="3059832" y="5733256"/>
            <a:ext cx="2664296" cy="954107"/>
          </a:xfrm>
          <a:prstGeom prst="rect">
            <a:avLst/>
          </a:prstGeom>
          <a:noFill/>
        </p:spPr>
        <p:txBody>
          <a:bodyPr wrap="square" rtlCol="0">
            <a:spAutoFit/>
          </a:bodyPr>
          <a:lstStyle/>
          <a:p>
            <a:r>
              <a:rPr lang="it-IT" sz="1400" dirty="0" smtClean="0"/>
              <a:t>(Non è obbligatorio localizzare la spiaggia, si può direttamente passare al punto successivo!)</a:t>
            </a:r>
            <a:endParaRPr lang="it-IT"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 y="0"/>
            <a:ext cx="5205115" cy="3861048"/>
          </a:xfrm>
          <a:prstGeom prst="rect">
            <a:avLst/>
          </a:prstGeom>
          <a:noFill/>
          <a:ln w="9525">
            <a:noFill/>
            <a:miter lim="800000"/>
            <a:headEnd/>
            <a:tailEnd/>
          </a:ln>
        </p:spPr>
      </p:pic>
      <p:sp>
        <p:nvSpPr>
          <p:cNvPr id="2" name="Titolo 1"/>
          <p:cNvSpPr>
            <a:spLocks noGrp="1"/>
          </p:cNvSpPr>
          <p:nvPr>
            <p:ph type="title"/>
          </p:nvPr>
        </p:nvSpPr>
        <p:spPr>
          <a:xfrm>
            <a:off x="457200" y="274638"/>
            <a:ext cx="8291264" cy="562074"/>
          </a:xfrm>
        </p:spPr>
        <p:txBody>
          <a:bodyPr/>
          <a:lstStyle/>
          <a:p>
            <a:pPr algn="r"/>
            <a:r>
              <a:rPr lang="it-IT" dirty="0" smtClean="0"/>
              <a:t>2)Data Processing</a:t>
            </a:r>
            <a:endParaRPr lang="it-IT" dirty="0"/>
          </a:p>
        </p:txBody>
      </p:sp>
      <p:sp>
        <p:nvSpPr>
          <p:cNvPr id="3" name="Segnaposto numero diapositiva 2"/>
          <p:cNvSpPr>
            <a:spLocks noGrp="1"/>
          </p:cNvSpPr>
          <p:nvPr>
            <p:ph type="sldNum" sz="quarter" idx="11"/>
          </p:nvPr>
        </p:nvSpPr>
        <p:spPr/>
        <p:txBody>
          <a:bodyPr/>
          <a:lstStyle/>
          <a:p>
            <a:fld id="{EBC3F2B2-F35A-47EC-AB18-AD363C7C4BFC}" type="slidenum">
              <a:rPr lang="it-IT" smtClean="0"/>
              <a:pPr/>
              <a:t>5</a:t>
            </a:fld>
            <a:endParaRPr lang="it-IT"/>
          </a:p>
        </p:txBody>
      </p:sp>
      <p:sp>
        <p:nvSpPr>
          <p:cNvPr id="4" name="Segnaposto piè di pagina 3"/>
          <p:cNvSpPr>
            <a:spLocks noGrp="1"/>
          </p:cNvSpPr>
          <p:nvPr>
            <p:ph type="ftr" sz="quarter" idx="12"/>
          </p:nvPr>
        </p:nvSpPr>
        <p:spPr/>
        <p:txBody>
          <a:bodyPr/>
          <a:lstStyle/>
          <a:p>
            <a:r>
              <a:rPr lang="it-IT" smtClean="0"/>
              <a:t>Virtual Beach 2.2</a:t>
            </a:r>
            <a:endParaRPr lang="it-IT"/>
          </a:p>
        </p:txBody>
      </p:sp>
      <p:sp>
        <p:nvSpPr>
          <p:cNvPr id="8" name="CasellaDiTesto 7"/>
          <p:cNvSpPr txBox="1"/>
          <p:nvPr/>
        </p:nvSpPr>
        <p:spPr>
          <a:xfrm>
            <a:off x="5364088" y="908720"/>
            <a:ext cx="3240360" cy="3785652"/>
          </a:xfrm>
          <a:prstGeom prst="rect">
            <a:avLst/>
          </a:prstGeom>
          <a:noFill/>
        </p:spPr>
        <p:txBody>
          <a:bodyPr wrap="square" rtlCol="0">
            <a:spAutoFit/>
          </a:bodyPr>
          <a:lstStyle/>
          <a:p>
            <a:r>
              <a:rPr lang="it-IT" sz="1600" dirty="0" smtClean="0"/>
              <a:t>I dati devono necessariamente essere importati da un foglio Excel (‘</a:t>
            </a:r>
            <a:r>
              <a:rPr lang="it-IT" sz="1600" i="1" dirty="0" smtClean="0"/>
              <a:t>Import</a:t>
            </a:r>
            <a:r>
              <a:rPr lang="it-IT" sz="1600" dirty="0" smtClean="0"/>
              <a:t>’). Viene così creata una tabella con le diverse variabili indipendenti. </a:t>
            </a:r>
          </a:p>
          <a:p>
            <a:r>
              <a:rPr lang="it-IT" sz="1600" dirty="0" smtClean="0"/>
              <a:t>Tra queste possiamo avere la torbidità delle acque, la salinità, il pH, la direzione e la velocità del vento e della corrente e molte altre disponibili all’utente. </a:t>
            </a:r>
          </a:p>
          <a:p>
            <a:r>
              <a:rPr lang="it-IT" sz="1600" dirty="0" smtClean="0"/>
              <a:t>In alcuni casi, determinate variabili vengono fornite direttamente dai dati delle stazioni circostanti.</a:t>
            </a:r>
            <a:endParaRPr lang="it-IT" sz="1600" dirty="0"/>
          </a:p>
        </p:txBody>
      </p:sp>
      <p:sp>
        <p:nvSpPr>
          <p:cNvPr id="9" name="CasellaDiTesto 8"/>
          <p:cNvSpPr txBox="1"/>
          <p:nvPr/>
        </p:nvSpPr>
        <p:spPr>
          <a:xfrm>
            <a:off x="251520" y="3861048"/>
            <a:ext cx="4104456" cy="1077218"/>
          </a:xfrm>
          <a:prstGeom prst="rect">
            <a:avLst/>
          </a:prstGeom>
          <a:noFill/>
        </p:spPr>
        <p:txBody>
          <a:bodyPr wrap="square" rtlCol="0">
            <a:spAutoFit/>
          </a:bodyPr>
          <a:lstStyle/>
          <a:p>
            <a:r>
              <a:rPr lang="it-IT" sz="1600" dirty="0" smtClean="0"/>
              <a:t>la colonna in blu contiene i dati della variabile dipendente! (è normalmente la concentrazione di coliformi o altri batteri patogeni) </a:t>
            </a:r>
            <a:endParaRPr lang="it-IT" sz="1600" dirty="0"/>
          </a:p>
        </p:txBody>
      </p:sp>
      <p:cxnSp>
        <p:nvCxnSpPr>
          <p:cNvPr id="11" name="Connettore 2 10"/>
          <p:cNvCxnSpPr/>
          <p:nvPr/>
        </p:nvCxnSpPr>
        <p:spPr>
          <a:xfrm flipV="1">
            <a:off x="1691680" y="3212976"/>
            <a:ext cx="432048"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23528" y="4869160"/>
            <a:ext cx="7704856" cy="1569660"/>
          </a:xfrm>
          <a:prstGeom prst="rect">
            <a:avLst/>
          </a:prstGeom>
          <a:noFill/>
        </p:spPr>
        <p:txBody>
          <a:bodyPr wrap="square" rtlCol="0">
            <a:spAutoFit/>
          </a:bodyPr>
          <a:lstStyle/>
          <a:p>
            <a:r>
              <a:rPr lang="it-IT" sz="1600" dirty="0" smtClean="0"/>
              <a:t>Si passa alla validazione (‘</a:t>
            </a:r>
            <a:r>
              <a:rPr lang="it-IT" sz="1600" i="1" dirty="0" smtClean="0"/>
              <a:t>Validate</a:t>
            </a:r>
            <a:r>
              <a:rPr lang="it-IT" sz="1600" dirty="0" smtClean="0"/>
              <a:t>’) e alla manipolazione dei dati. È possibile </a:t>
            </a:r>
            <a:r>
              <a:rPr lang="it-IT" sz="1600" dirty="0" err="1" smtClean="0"/>
              <a:t>linearizzare</a:t>
            </a:r>
            <a:r>
              <a:rPr lang="it-IT" sz="1600" dirty="0" smtClean="0"/>
              <a:t> la relazione tra le variabili indipendenti e la dipendente (assunzione fondamentale per una regressione lineare robusta e significativa)  attraverso l’apposita funzione ‘</a:t>
            </a:r>
            <a:r>
              <a:rPr lang="it-IT" sz="1600" i="1" dirty="0" err="1" smtClean="0"/>
              <a:t>Tranform</a:t>
            </a:r>
            <a:r>
              <a:rPr lang="it-IT" sz="1600" dirty="0" smtClean="0"/>
              <a:t>’  che trova la relazione migliore. Spesso infatti è migliore la correlazione tra il logaritmo di una variabile (o radice, quadrato, inverso,…) e la dipendente!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EBC3F2B2-F35A-47EC-AB18-AD363C7C4BFC}" type="slidenum">
              <a:rPr lang="it-IT" smtClean="0"/>
              <a:pPr/>
              <a:t>6</a:t>
            </a:fld>
            <a:endParaRPr lang="it-IT"/>
          </a:p>
        </p:txBody>
      </p:sp>
      <p:sp>
        <p:nvSpPr>
          <p:cNvPr id="4" name="Segnaposto piè di pagina 3"/>
          <p:cNvSpPr>
            <a:spLocks noGrp="1"/>
          </p:cNvSpPr>
          <p:nvPr>
            <p:ph type="ftr" sz="quarter" idx="12"/>
          </p:nvPr>
        </p:nvSpPr>
        <p:spPr/>
        <p:txBody>
          <a:bodyPr/>
          <a:lstStyle/>
          <a:p>
            <a:r>
              <a:rPr lang="it-IT" smtClean="0"/>
              <a:t>Virtual Beach 2.2</a:t>
            </a:r>
            <a:endParaRPr lang="it-IT"/>
          </a:p>
        </p:txBody>
      </p:sp>
      <p:sp>
        <p:nvSpPr>
          <p:cNvPr id="6" name="CasellaDiTesto 5"/>
          <p:cNvSpPr txBox="1"/>
          <p:nvPr/>
        </p:nvSpPr>
        <p:spPr>
          <a:xfrm>
            <a:off x="395536" y="188640"/>
            <a:ext cx="8064896" cy="1077218"/>
          </a:xfrm>
          <a:prstGeom prst="rect">
            <a:avLst/>
          </a:prstGeom>
          <a:noFill/>
        </p:spPr>
        <p:txBody>
          <a:bodyPr wrap="square" rtlCol="0">
            <a:spAutoFit/>
          </a:bodyPr>
          <a:lstStyle/>
          <a:p>
            <a:r>
              <a:rPr lang="it-IT" sz="1600" dirty="0" smtClean="0"/>
              <a:t>Per ogni variabile è quindi possibile visualizzare dei grafici (‘</a:t>
            </a:r>
            <a:r>
              <a:rPr lang="it-IT" sz="1600" i="1" dirty="0" err="1" smtClean="0"/>
              <a:t>View</a:t>
            </a:r>
            <a:r>
              <a:rPr lang="it-IT" sz="1600" i="1" dirty="0" smtClean="0"/>
              <a:t> </a:t>
            </a:r>
            <a:r>
              <a:rPr lang="it-IT" sz="1600" i="1" dirty="0" err="1" smtClean="0"/>
              <a:t>plots</a:t>
            </a:r>
            <a:r>
              <a:rPr lang="it-IT" sz="1600" dirty="0" smtClean="0"/>
              <a:t>’), tra i quali il più significativo è lo </a:t>
            </a:r>
            <a:r>
              <a:rPr lang="it-IT" sz="1600" i="1" dirty="0" err="1" smtClean="0"/>
              <a:t>scatter</a:t>
            </a:r>
            <a:r>
              <a:rPr lang="it-IT" sz="1600" i="1" dirty="0" smtClean="0"/>
              <a:t> plot </a:t>
            </a:r>
            <a:r>
              <a:rPr lang="it-IT" sz="1600" dirty="0" smtClean="0"/>
              <a:t>, il quale descrive il legame tra variabili indipendenti e la dipendente.</a:t>
            </a:r>
          </a:p>
          <a:p>
            <a:r>
              <a:rPr lang="it-IT" sz="1600" dirty="0" smtClean="0"/>
              <a:t>):</a:t>
            </a:r>
            <a:endParaRPr lang="it-IT" sz="1600" dirty="0"/>
          </a:p>
        </p:txBody>
      </p:sp>
      <p:pic>
        <p:nvPicPr>
          <p:cNvPr id="1027" name="Picture 3"/>
          <p:cNvPicPr>
            <a:picLocks noChangeAspect="1" noChangeArrowheads="1"/>
          </p:cNvPicPr>
          <p:nvPr/>
        </p:nvPicPr>
        <p:blipFill>
          <a:blip r:embed="rId2" cstate="print"/>
          <a:srcRect/>
          <a:stretch>
            <a:fillRect/>
          </a:stretch>
        </p:blipFill>
        <p:spPr bwMode="auto">
          <a:xfrm>
            <a:off x="0" y="980728"/>
            <a:ext cx="5057775" cy="3888432"/>
          </a:xfrm>
          <a:prstGeom prst="rect">
            <a:avLst/>
          </a:prstGeom>
          <a:noFill/>
          <a:ln w="9525">
            <a:noFill/>
            <a:miter lim="800000"/>
            <a:headEnd/>
            <a:tailEnd/>
          </a:ln>
        </p:spPr>
      </p:pic>
      <p:sp>
        <p:nvSpPr>
          <p:cNvPr id="8" name="CasellaDiTesto 7"/>
          <p:cNvSpPr txBox="1"/>
          <p:nvPr/>
        </p:nvSpPr>
        <p:spPr>
          <a:xfrm>
            <a:off x="5076056" y="908720"/>
            <a:ext cx="3168352" cy="3046988"/>
          </a:xfrm>
          <a:prstGeom prst="rect">
            <a:avLst/>
          </a:prstGeom>
          <a:noFill/>
        </p:spPr>
        <p:txBody>
          <a:bodyPr wrap="square" rtlCol="0">
            <a:spAutoFit/>
          </a:bodyPr>
          <a:lstStyle/>
          <a:p>
            <a:r>
              <a:rPr lang="it-IT" sz="1600" dirty="0" smtClean="0"/>
              <a:t>viene visualizzata la retta di correlazione lineare con i coefficienti che la caratterizzano e ci aiutano a capire il grado di correlazione (</a:t>
            </a:r>
            <a:r>
              <a:rPr lang="it-IT" sz="1600" i="1" dirty="0" smtClean="0"/>
              <a:t>r</a:t>
            </a:r>
            <a:r>
              <a:rPr lang="it-IT" sz="1600" dirty="0" smtClean="0"/>
              <a:t> e </a:t>
            </a:r>
            <a:r>
              <a:rPr lang="it-IT" sz="1600" i="1" dirty="0" err="1" smtClean="0"/>
              <a:t>P-Value</a:t>
            </a:r>
            <a:r>
              <a:rPr lang="it-IT" sz="1600" dirty="0" smtClean="0"/>
              <a:t>).</a:t>
            </a:r>
          </a:p>
          <a:p>
            <a:endParaRPr lang="it-IT" sz="1600" dirty="0" smtClean="0"/>
          </a:p>
          <a:p>
            <a:r>
              <a:rPr lang="it-IT" sz="1600" dirty="0" smtClean="0"/>
              <a:t>In seguito alla trasformazione dei dati si possono visualizzare i diversi grafici e scegliere la relazione che meglio si avvicina ai nostri interessi.</a:t>
            </a:r>
            <a:endParaRPr lang="it-IT" sz="1600" dirty="0"/>
          </a:p>
        </p:txBody>
      </p:sp>
      <p:cxnSp>
        <p:nvCxnSpPr>
          <p:cNvPr id="10" name="Connettore 2 9"/>
          <p:cNvCxnSpPr/>
          <p:nvPr/>
        </p:nvCxnSpPr>
        <p:spPr>
          <a:xfrm flipH="1">
            <a:off x="3995936" y="1700808"/>
            <a:ext cx="1080120"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Ovale 10"/>
          <p:cNvSpPr/>
          <p:nvPr/>
        </p:nvSpPr>
        <p:spPr>
          <a:xfrm>
            <a:off x="611560" y="1268760"/>
            <a:ext cx="1872208" cy="360040"/>
          </a:xfrm>
          <a:prstGeom prst="ellipse">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p:cNvPicPr>
            <a:picLocks noChangeAspect="1" noChangeArrowheads="1"/>
          </p:cNvPicPr>
          <p:nvPr/>
        </p:nvPicPr>
        <p:blipFill>
          <a:blip r:embed="rId3" cstate="print"/>
          <a:srcRect/>
          <a:stretch>
            <a:fillRect/>
          </a:stretch>
        </p:blipFill>
        <p:spPr bwMode="auto">
          <a:xfrm>
            <a:off x="1763688" y="3933056"/>
            <a:ext cx="4622585" cy="3717032"/>
          </a:xfrm>
          <a:prstGeom prst="rect">
            <a:avLst/>
          </a:prstGeom>
          <a:noFill/>
          <a:ln w="9525">
            <a:noFill/>
            <a:miter lim="800000"/>
            <a:headEnd/>
            <a:tailEnd/>
          </a:ln>
        </p:spPr>
      </p:pic>
      <p:sp>
        <p:nvSpPr>
          <p:cNvPr id="14" name="CasellaDiTesto 13"/>
          <p:cNvSpPr txBox="1"/>
          <p:nvPr/>
        </p:nvSpPr>
        <p:spPr>
          <a:xfrm>
            <a:off x="6516216" y="4005064"/>
            <a:ext cx="2088232" cy="1815882"/>
          </a:xfrm>
          <a:prstGeom prst="rect">
            <a:avLst/>
          </a:prstGeom>
          <a:noFill/>
        </p:spPr>
        <p:txBody>
          <a:bodyPr wrap="square" rtlCol="0">
            <a:spAutoFit/>
          </a:bodyPr>
          <a:lstStyle/>
          <a:p>
            <a:r>
              <a:rPr lang="it-IT" sz="1600" dirty="0" smtClean="0"/>
              <a:t>Quando siamo soddisfatti delle correlazioni ottenute possiamo passare alla fase successiva cliccando su ‘</a:t>
            </a:r>
            <a:r>
              <a:rPr lang="it-IT" sz="1600" i="1" dirty="0" smtClean="0"/>
              <a:t>Go </a:t>
            </a:r>
            <a:r>
              <a:rPr lang="it-IT" sz="1600" i="1" dirty="0" err="1" smtClean="0"/>
              <a:t>to</a:t>
            </a:r>
            <a:r>
              <a:rPr lang="it-IT" sz="1600" i="1" dirty="0" smtClean="0"/>
              <a:t> </a:t>
            </a:r>
            <a:r>
              <a:rPr lang="it-IT" sz="1600" i="1" dirty="0" err="1" smtClean="0"/>
              <a:t>Modeling</a:t>
            </a:r>
            <a:r>
              <a:rPr lang="it-IT" sz="1600" dirty="0" smtClean="0"/>
              <a:t>’.</a:t>
            </a:r>
          </a:p>
        </p:txBody>
      </p:sp>
      <p:cxnSp>
        <p:nvCxnSpPr>
          <p:cNvPr id="13" name="Connettore 2 12"/>
          <p:cNvCxnSpPr/>
          <p:nvPr/>
        </p:nvCxnSpPr>
        <p:spPr>
          <a:xfrm flipH="1">
            <a:off x="4572000" y="3861048"/>
            <a:ext cx="108012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06090"/>
          </a:xfrm>
        </p:spPr>
        <p:txBody>
          <a:bodyPr/>
          <a:lstStyle/>
          <a:p>
            <a:r>
              <a:rPr lang="it-IT" dirty="0" smtClean="0"/>
              <a:t>3) </a:t>
            </a:r>
            <a:r>
              <a:rPr lang="it-IT" dirty="0" err="1" smtClean="0"/>
              <a:t>Modeling</a:t>
            </a:r>
            <a:endParaRPr lang="it-IT" dirty="0"/>
          </a:p>
        </p:txBody>
      </p:sp>
      <p:sp>
        <p:nvSpPr>
          <p:cNvPr id="3" name="Segnaposto numero diapositiva 2"/>
          <p:cNvSpPr>
            <a:spLocks noGrp="1"/>
          </p:cNvSpPr>
          <p:nvPr>
            <p:ph type="sldNum" sz="quarter" idx="11"/>
          </p:nvPr>
        </p:nvSpPr>
        <p:spPr/>
        <p:txBody>
          <a:bodyPr/>
          <a:lstStyle/>
          <a:p>
            <a:fld id="{EBC3F2B2-F35A-47EC-AB18-AD363C7C4BFC}" type="slidenum">
              <a:rPr lang="it-IT" smtClean="0"/>
              <a:pPr/>
              <a:t>7</a:t>
            </a:fld>
            <a:endParaRPr lang="it-IT"/>
          </a:p>
        </p:txBody>
      </p:sp>
      <p:sp>
        <p:nvSpPr>
          <p:cNvPr id="4" name="Segnaposto piè di pagina 3"/>
          <p:cNvSpPr>
            <a:spLocks noGrp="1"/>
          </p:cNvSpPr>
          <p:nvPr>
            <p:ph type="ftr" sz="quarter" idx="12"/>
          </p:nvPr>
        </p:nvSpPr>
        <p:spPr/>
        <p:txBody>
          <a:bodyPr/>
          <a:lstStyle/>
          <a:p>
            <a:r>
              <a:rPr lang="it-IT" smtClean="0"/>
              <a:t>Virtual Beach 2.2</a:t>
            </a:r>
            <a:endParaRPr lang="it-IT"/>
          </a:p>
        </p:txBody>
      </p:sp>
      <p:sp>
        <p:nvSpPr>
          <p:cNvPr id="5" name="CasellaDiTesto 4"/>
          <p:cNvSpPr txBox="1"/>
          <p:nvPr/>
        </p:nvSpPr>
        <p:spPr>
          <a:xfrm>
            <a:off x="539552" y="980728"/>
            <a:ext cx="7632848" cy="5509200"/>
          </a:xfrm>
          <a:prstGeom prst="rect">
            <a:avLst/>
          </a:prstGeom>
          <a:noFill/>
        </p:spPr>
        <p:txBody>
          <a:bodyPr wrap="square" rtlCol="0">
            <a:spAutoFit/>
          </a:bodyPr>
          <a:lstStyle/>
          <a:p>
            <a:endParaRPr lang="it-IT" sz="1600" dirty="0" smtClean="0"/>
          </a:p>
          <a:p>
            <a:r>
              <a:rPr lang="it-IT" sz="1600" dirty="0" smtClean="0"/>
              <a:t>Questa fase permette la formulazione e taratura del modello (di regressione lineare multipla) in base ai dati inseriti. </a:t>
            </a:r>
          </a:p>
          <a:p>
            <a:endParaRPr lang="it-IT" sz="1600" dirty="0" smtClean="0"/>
          </a:p>
          <a:p>
            <a:r>
              <a:rPr lang="it-IT" sz="1600" dirty="0" smtClean="0"/>
              <a:t>Tra le variabili disponibili si scelgono quelle che devono far parte del modello (con un massimo di 66 variabili) nella finestra ‘</a:t>
            </a:r>
            <a:r>
              <a:rPr lang="it-IT" sz="1600" i="1" dirty="0" err="1" smtClean="0"/>
              <a:t>Variable</a:t>
            </a:r>
            <a:r>
              <a:rPr lang="it-IT" sz="1600" i="1" dirty="0" smtClean="0"/>
              <a:t> </a:t>
            </a:r>
            <a:r>
              <a:rPr lang="it-IT" sz="1600" i="1" dirty="0" err="1" smtClean="0"/>
              <a:t>selection</a:t>
            </a:r>
            <a:r>
              <a:rPr lang="it-IT" sz="1600" dirty="0" smtClean="0"/>
              <a:t>’. Si definiscono le opzioni di controllo (quante variabili usare al massimo per ogni modello, quali criteri utilizzare,…) ed eventuali soglie normative di controllo (ad esempio quella in vigore per la concentrazione di </a:t>
            </a:r>
            <a:r>
              <a:rPr lang="it-IT" sz="1600" dirty="0" err="1" smtClean="0"/>
              <a:t>E.Coli</a:t>
            </a:r>
            <a:r>
              <a:rPr lang="it-IT" sz="1600" dirty="0" smtClean="0"/>
              <a:t> nell’acqua) dalla finestra ‘</a:t>
            </a:r>
            <a:r>
              <a:rPr lang="it-IT" sz="1600" i="1" dirty="0" err="1" smtClean="0"/>
              <a:t>Control</a:t>
            </a:r>
            <a:r>
              <a:rPr lang="it-IT" sz="1600" i="1" dirty="0" smtClean="0"/>
              <a:t> </a:t>
            </a:r>
            <a:r>
              <a:rPr lang="it-IT" sz="1600" i="1" dirty="0" err="1" smtClean="0"/>
              <a:t>options</a:t>
            </a:r>
            <a:r>
              <a:rPr lang="it-IT" sz="1600" dirty="0" smtClean="0"/>
              <a:t>’.</a:t>
            </a:r>
          </a:p>
          <a:p>
            <a:endParaRPr lang="it-IT" sz="1600" dirty="0" smtClean="0"/>
          </a:p>
          <a:p>
            <a:r>
              <a:rPr lang="it-IT" sz="1600" dirty="0" smtClean="0"/>
              <a:t>Occorre poi scegliere se far utilizzare al calcolatore un metodo manuale o un </a:t>
            </a:r>
            <a:r>
              <a:rPr lang="it-IT" sz="1600" dirty="0" err="1" smtClean="0"/>
              <a:t>algortimo</a:t>
            </a:r>
            <a:r>
              <a:rPr lang="it-IT" sz="1600" dirty="0" smtClean="0"/>
              <a:t> genetico per individuare i modelli adatti. Il primo esamina esaustivamente tutti i possibili modelli con 1,2,…,n  variabili, il secondo individua i modelli più forti e prosegue da questi (in analogia con la naturale sopravvivenza dei geni più forti nella dinamica delle popolazioni). È più veloce ma meno preciso.</a:t>
            </a:r>
          </a:p>
          <a:p>
            <a:endParaRPr lang="it-IT" sz="1600" dirty="0" smtClean="0"/>
          </a:p>
          <a:p>
            <a:r>
              <a:rPr lang="it-IT" sz="1600" dirty="0" smtClean="0"/>
              <a:t>Il programma individua le correlazioni lineari multiple che meglio descrivono il problema (selezionabili tra i ‘</a:t>
            </a:r>
            <a:r>
              <a:rPr lang="it-IT" sz="1600" i="1" dirty="0" smtClean="0"/>
              <a:t>Best </a:t>
            </a:r>
            <a:r>
              <a:rPr lang="it-IT" sz="1600" i="1" dirty="0" err="1" smtClean="0"/>
              <a:t>fits</a:t>
            </a:r>
            <a:r>
              <a:rPr lang="it-IT" sz="1600" dirty="0" smtClean="0"/>
              <a:t>’) e ne restituisce grafici con il diverso comportamento tra risultati previsti dal modello e osservati. </a:t>
            </a:r>
          </a:p>
          <a:p>
            <a:endParaRPr lang="it-IT"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EBC3F2B2-F35A-47EC-AB18-AD363C7C4BFC}" type="slidenum">
              <a:rPr lang="it-IT" smtClean="0"/>
              <a:pPr/>
              <a:t>8</a:t>
            </a:fld>
            <a:endParaRPr lang="it-IT"/>
          </a:p>
        </p:txBody>
      </p:sp>
      <p:sp>
        <p:nvSpPr>
          <p:cNvPr id="4" name="Segnaposto piè di pagina 3"/>
          <p:cNvSpPr>
            <a:spLocks noGrp="1"/>
          </p:cNvSpPr>
          <p:nvPr>
            <p:ph type="ftr" sz="quarter" idx="12"/>
          </p:nvPr>
        </p:nvSpPr>
        <p:spPr/>
        <p:txBody>
          <a:bodyPr/>
          <a:lstStyle/>
          <a:p>
            <a:r>
              <a:rPr lang="it-IT" smtClean="0"/>
              <a:t>Virtual Beach 2.2</a:t>
            </a:r>
            <a:endParaRPr lang="it-IT"/>
          </a:p>
        </p:txBody>
      </p:sp>
      <p:pic>
        <p:nvPicPr>
          <p:cNvPr id="2051" name="Picture 3"/>
          <p:cNvPicPr>
            <a:picLocks noChangeAspect="1" noChangeArrowheads="1"/>
          </p:cNvPicPr>
          <p:nvPr/>
        </p:nvPicPr>
        <p:blipFill>
          <a:blip r:embed="rId2" cstate="print"/>
          <a:srcRect/>
          <a:stretch>
            <a:fillRect/>
          </a:stretch>
        </p:blipFill>
        <p:spPr bwMode="auto">
          <a:xfrm>
            <a:off x="3563888" y="764704"/>
            <a:ext cx="5103862" cy="3673594"/>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323528" y="260648"/>
            <a:ext cx="3960440" cy="3811206"/>
          </a:xfrm>
          <a:prstGeom prst="rect">
            <a:avLst/>
          </a:prstGeom>
          <a:noFill/>
          <a:ln w="9525">
            <a:noFill/>
            <a:miter lim="800000"/>
            <a:headEnd/>
            <a:tailEnd/>
          </a:ln>
        </p:spPr>
      </p:pic>
      <p:sp>
        <p:nvSpPr>
          <p:cNvPr id="7" name="CasellaDiTesto 6"/>
          <p:cNvSpPr txBox="1"/>
          <p:nvPr/>
        </p:nvSpPr>
        <p:spPr>
          <a:xfrm>
            <a:off x="467544" y="4149080"/>
            <a:ext cx="7272808" cy="830997"/>
          </a:xfrm>
          <a:prstGeom prst="rect">
            <a:avLst/>
          </a:prstGeom>
          <a:noFill/>
        </p:spPr>
        <p:txBody>
          <a:bodyPr wrap="square" rtlCol="0">
            <a:spAutoFit/>
          </a:bodyPr>
          <a:lstStyle/>
          <a:p>
            <a:r>
              <a:rPr lang="it-IT" sz="1600" dirty="0" smtClean="0"/>
              <a:t>Si possono poi modificare le variabili prese in considerazione, il metodo utilizzato e altri parametri </a:t>
            </a:r>
            <a:r>
              <a:rPr lang="it-IT" sz="1600" dirty="0" err="1" smtClean="0"/>
              <a:t>finchè</a:t>
            </a:r>
            <a:r>
              <a:rPr lang="it-IT" sz="1600" dirty="0" smtClean="0"/>
              <a:t> non si è soddisfatti del risultato ottenuto. Si passa poi alla fase </a:t>
            </a:r>
            <a:r>
              <a:rPr lang="it-IT" sz="1600" i="1" dirty="0" err="1" smtClean="0"/>
              <a:t>Residuals</a:t>
            </a:r>
            <a:r>
              <a:rPr lang="it-IT" sz="1600" dirty="0" smtClean="0"/>
              <a:t> o direttamente alla previsione. </a:t>
            </a:r>
            <a:endParaRPr lang="it-IT" sz="1600" dirty="0"/>
          </a:p>
        </p:txBody>
      </p:sp>
      <p:sp>
        <p:nvSpPr>
          <p:cNvPr id="9" name="Rettangolo 8"/>
          <p:cNvSpPr/>
          <p:nvPr/>
        </p:nvSpPr>
        <p:spPr>
          <a:xfrm>
            <a:off x="467544" y="4869160"/>
            <a:ext cx="2406428" cy="523220"/>
          </a:xfrm>
          <a:prstGeom prst="rect">
            <a:avLst/>
          </a:prstGeom>
        </p:spPr>
        <p:txBody>
          <a:bodyPr wrap="none">
            <a:spAutoFit/>
          </a:bodyPr>
          <a:lstStyle/>
          <a:p>
            <a:r>
              <a:rPr lang="it-IT" sz="2800" dirty="0" smtClean="0">
                <a:solidFill>
                  <a:schemeClr val="accent1">
                    <a:lumMod val="50000"/>
                  </a:schemeClr>
                </a:solidFill>
              </a:rPr>
              <a:t>4)</a:t>
            </a:r>
            <a:r>
              <a:rPr lang="it-IT" sz="2800" dirty="0" smtClean="0"/>
              <a:t> </a:t>
            </a:r>
            <a:r>
              <a:rPr lang="it-IT" sz="2800" cap="small" dirty="0" err="1" smtClean="0">
                <a:solidFill>
                  <a:schemeClr val="accent2">
                    <a:lumMod val="50000"/>
                  </a:schemeClr>
                </a:solidFill>
              </a:rPr>
              <a:t>Residuals</a:t>
            </a:r>
            <a:endParaRPr lang="it-IT" sz="2800" cap="small" dirty="0">
              <a:solidFill>
                <a:schemeClr val="accent2">
                  <a:lumMod val="50000"/>
                </a:schemeClr>
              </a:solidFill>
            </a:endParaRPr>
          </a:p>
        </p:txBody>
      </p:sp>
      <p:sp>
        <p:nvSpPr>
          <p:cNvPr id="10" name="Rettangolo 9"/>
          <p:cNvSpPr/>
          <p:nvPr/>
        </p:nvSpPr>
        <p:spPr>
          <a:xfrm>
            <a:off x="539552" y="5373216"/>
            <a:ext cx="7704856" cy="1077218"/>
          </a:xfrm>
          <a:prstGeom prst="rect">
            <a:avLst/>
          </a:prstGeom>
        </p:spPr>
        <p:txBody>
          <a:bodyPr wrap="square">
            <a:spAutoFit/>
          </a:bodyPr>
          <a:lstStyle/>
          <a:p>
            <a:r>
              <a:rPr lang="it-IT" sz="1600" dirty="0" smtClean="0"/>
              <a:t>In questa fase è possibile visualizzare l’entità degli errori statistici ed eventualmente eliminare i più grossolani. Sono mostrati diversi grafici che permettono di svolgere analisi qualitative e quantitative e migliorare ancora il modello prescelto. </a:t>
            </a:r>
            <a:endParaRPr lang="it-IT" sz="1600" dirty="0"/>
          </a:p>
        </p:txBody>
      </p:sp>
      <p:sp>
        <p:nvSpPr>
          <p:cNvPr id="11" name="Ovale 10"/>
          <p:cNvSpPr/>
          <p:nvPr/>
        </p:nvSpPr>
        <p:spPr>
          <a:xfrm>
            <a:off x="179512" y="188640"/>
            <a:ext cx="1368152" cy="1296144"/>
          </a:xfrm>
          <a:prstGeom prst="ellipse">
            <a:avLst/>
          </a:prstGeom>
          <a:solidFill>
            <a:schemeClr val="accent1">
              <a:alpha val="8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0" y="1124744"/>
            <a:ext cx="6084168" cy="4821416"/>
          </a:xfrm>
          <a:prstGeom prst="rect">
            <a:avLst/>
          </a:prstGeom>
          <a:noFill/>
          <a:ln w="9525">
            <a:noFill/>
            <a:miter lim="800000"/>
            <a:headEnd/>
            <a:tailEnd/>
          </a:ln>
        </p:spPr>
      </p:pic>
      <p:sp>
        <p:nvSpPr>
          <p:cNvPr id="2" name="Titolo 1"/>
          <p:cNvSpPr>
            <a:spLocks noGrp="1"/>
          </p:cNvSpPr>
          <p:nvPr>
            <p:ph type="title"/>
          </p:nvPr>
        </p:nvSpPr>
        <p:spPr>
          <a:xfrm>
            <a:off x="457200" y="274638"/>
            <a:ext cx="7467600" cy="778098"/>
          </a:xfrm>
        </p:spPr>
        <p:txBody>
          <a:bodyPr/>
          <a:lstStyle/>
          <a:p>
            <a:r>
              <a:rPr lang="it-IT" dirty="0" smtClean="0"/>
              <a:t>5) MLR </a:t>
            </a:r>
            <a:r>
              <a:rPr lang="it-IT" dirty="0" err="1" smtClean="0"/>
              <a:t>Prediction</a:t>
            </a:r>
            <a:endParaRPr lang="it-IT" dirty="0"/>
          </a:p>
        </p:txBody>
      </p:sp>
      <p:sp>
        <p:nvSpPr>
          <p:cNvPr id="3" name="Segnaposto numero diapositiva 2"/>
          <p:cNvSpPr>
            <a:spLocks noGrp="1"/>
          </p:cNvSpPr>
          <p:nvPr>
            <p:ph type="sldNum" sz="quarter" idx="11"/>
          </p:nvPr>
        </p:nvSpPr>
        <p:spPr/>
        <p:txBody>
          <a:bodyPr/>
          <a:lstStyle/>
          <a:p>
            <a:fld id="{EBC3F2B2-F35A-47EC-AB18-AD363C7C4BFC}" type="slidenum">
              <a:rPr lang="it-IT" smtClean="0"/>
              <a:pPr/>
              <a:t>9</a:t>
            </a:fld>
            <a:endParaRPr lang="it-IT"/>
          </a:p>
        </p:txBody>
      </p:sp>
      <p:sp>
        <p:nvSpPr>
          <p:cNvPr id="4" name="Segnaposto piè di pagina 3"/>
          <p:cNvSpPr>
            <a:spLocks noGrp="1"/>
          </p:cNvSpPr>
          <p:nvPr>
            <p:ph type="ftr" sz="quarter" idx="12"/>
          </p:nvPr>
        </p:nvSpPr>
        <p:spPr/>
        <p:txBody>
          <a:bodyPr/>
          <a:lstStyle/>
          <a:p>
            <a:r>
              <a:rPr lang="it-IT" dirty="0" err="1" smtClean="0"/>
              <a:t>Virtual</a:t>
            </a:r>
            <a:r>
              <a:rPr lang="it-IT" dirty="0" smtClean="0"/>
              <a:t> Beach 2.2</a:t>
            </a:r>
            <a:endParaRPr lang="it-IT" dirty="0"/>
          </a:p>
        </p:txBody>
      </p:sp>
      <p:sp>
        <p:nvSpPr>
          <p:cNvPr id="7" name="CasellaDiTesto 6"/>
          <p:cNvSpPr txBox="1"/>
          <p:nvPr/>
        </p:nvSpPr>
        <p:spPr>
          <a:xfrm>
            <a:off x="6084168" y="363915"/>
            <a:ext cx="2664296" cy="6494085"/>
          </a:xfrm>
          <a:prstGeom prst="rect">
            <a:avLst/>
          </a:prstGeom>
          <a:noFill/>
        </p:spPr>
        <p:txBody>
          <a:bodyPr wrap="square" rtlCol="0">
            <a:spAutoFit/>
          </a:bodyPr>
          <a:lstStyle/>
          <a:p>
            <a:r>
              <a:rPr lang="it-IT" sz="1600" dirty="0" smtClean="0"/>
              <a:t>In alto è visualizzata la formula di regressione lineare multipla prescelta</a:t>
            </a:r>
          </a:p>
          <a:p>
            <a:r>
              <a:rPr lang="it-IT" sz="1600" dirty="0" smtClean="0"/>
              <a:t>Si inseriscono poi i dati delle variabili indipendenti (le stesse da cui si è partiti per ideare il modello, ma con i diversi valori misurati) e le rispettive osservazioni della variabile </a:t>
            </a:r>
          </a:p>
          <a:p>
            <a:r>
              <a:rPr lang="it-IT" sz="1600" dirty="0" smtClean="0"/>
              <a:t>dipendente (non necessarie per la previsione ma utili se si desidera verificare la correttezza del modello).</a:t>
            </a:r>
          </a:p>
          <a:p>
            <a:r>
              <a:rPr lang="it-IT" sz="1600" dirty="0" smtClean="0"/>
              <a:t>Si validano i dati e si clicca su ‘</a:t>
            </a:r>
            <a:r>
              <a:rPr lang="it-IT" sz="1600" i="1" dirty="0" err="1" smtClean="0"/>
              <a:t>Make</a:t>
            </a:r>
            <a:endParaRPr lang="it-IT" sz="1600" i="1" dirty="0" smtClean="0"/>
          </a:p>
          <a:p>
            <a:r>
              <a:rPr lang="it-IT" sz="1600" i="1" dirty="0" err="1" smtClean="0"/>
              <a:t>predictions</a:t>
            </a:r>
            <a:r>
              <a:rPr lang="it-IT" sz="1600" dirty="0" smtClean="0"/>
              <a:t>’. Si genera così una tabella con le previsioni.; si può in seguito visualizzare  un grafico che collega osservazioni e </a:t>
            </a:r>
          </a:p>
          <a:p>
            <a:r>
              <a:rPr lang="it-IT" sz="1600" dirty="0" smtClean="0"/>
              <a:t>previsioni. </a:t>
            </a:r>
            <a:endParaRPr lang="it-IT" sz="1600" dirty="0"/>
          </a:p>
        </p:txBody>
      </p:sp>
      <p:sp>
        <p:nvSpPr>
          <p:cNvPr id="8" name="Rettangolo 7"/>
          <p:cNvSpPr/>
          <p:nvPr/>
        </p:nvSpPr>
        <p:spPr>
          <a:xfrm>
            <a:off x="539552" y="1628800"/>
            <a:ext cx="4680520" cy="360040"/>
          </a:xfrm>
          <a:prstGeom prst="rect">
            <a:avLst/>
          </a:prstGeom>
          <a:solidFill>
            <a:schemeClr val="accent1">
              <a:alpha val="1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p:cNvCxnSpPr/>
          <p:nvPr/>
        </p:nvCxnSpPr>
        <p:spPr>
          <a:xfrm flipH="1">
            <a:off x="4716016" y="908720"/>
            <a:ext cx="1368152"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1475656" y="2204864"/>
            <a:ext cx="468052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flipV="1">
            <a:off x="3635896" y="3140968"/>
            <a:ext cx="2448272" cy="720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flipV="1">
            <a:off x="5580112" y="4221088"/>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2195736" y="4437112"/>
            <a:ext cx="3327102" cy="2420888"/>
          </a:xfrm>
          <a:prstGeom prst="rect">
            <a:avLst/>
          </a:prstGeom>
          <a:noFill/>
          <a:ln w="9525">
            <a:noFill/>
            <a:miter lim="800000"/>
            <a:headEnd/>
            <a:tailEnd/>
          </a:ln>
        </p:spPr>
      </p:pic>
      <p:cxnSp>
        <p:nvCxnSpPr>
          <p:cNvPr id="15" name="Connettore 2 14"/>
          <p:cNvCxnSpPr/>
          <p:nvPr/>
        </p:nvCxnSpPr>
        <p:spPr>
          <a:xfrm flipH="1">
            <a:off x="5076056" y="6165304"/>
            <a:ext cx="108012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2696</TotalTime>
  <Words>1200</Words>
  <Application>Microsoft Office PowerPoint</Application>
  <PresentationFormat>Presentazione su schermo (4:3)</PresentationFormat>
  <Paragraphs>79</Paragraphs>
  <Slides>10</Slides>
  <Notes>3</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Loggia</vt:lpstr>
      <vt:lpstr>VIRTUAL BEACH 2.2</vt:lpstr>
      <vt:lpstr>Diapositiva 2</vt:lpstr>
      <vt:lpstr>Diapositiva 3</vt:lpstr>
      <vt:lpstr>1)Beach Location</vt:lpstr>
      <vt:lpstr>2)Data Processing</vt:lpstr>
      <vt:lpstr>Diapositiva 6</vt:lpstr>
      <vt:lpstr>3) Modeling</vt:lpstr>
      <vt:lpstr>Diapositiva 8</vt:lpstr>
      <vt:lpstr>5) MLR Prediction</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BEACH 2.2</dc:title>
  <dc:creator>SONY</dc:creator>
  <cp:lastModifiedBy>SONY</cp:lastModifiedBy>
  <cp:revision>120</cp:revision>
  <dcterms:created xsi:type="dcterms:W3CDTF">2012-05-20T18:55:36Z</dcterms:created>
  <dcterms:modified xsi:type="dcterms:W3CDTF">2012-06-23T10:25:24Z</dcterms:modified>
</cp:coreProperties>
</file>