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2"/>
  </p:notesMasterIdLst>
  <p:sldIdLst>
    <p:sldId id="256" r:id="rId2"/>
    <p:sldId id="257" r:id="rId3"/>
    <p:sldId id="266" r:id="rId4"/>
    <p:sldId id="258" r:id="rId5"/>
    <p:sldId id="260" r:id="rId6"/>
    <p:sldId id="259" r:id="rId7"/>
    <p:sldId id="261" r:id="rId8"/>
    <p:sldId id="262"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559" autoAdjust="0"/>
    <p:restoredTop sz="95226" autoAdjust="0"/>
  </p:normalViewPr>
  <p:slideViewPr>
    <p:cSldViewPr snapToGrid="0">
      <p:cViewPr varScale="1">
        <p:scale>
          <a:sx n="71" d="100"/>
          <a:sy n="71" d="100"/>
        </p:scale>
        <p:origin x="54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F90D42-EB79-49B8-977E-73C593B76530}" type="datetimeFigureOut">
              <a:rPr lang="it-IT" smtClean="0"/>
              <a:t>08/07/2019</a:t>
            </a:fld>
            <a:endParaRPr lang="it-IT"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643A63-501C-4E1A-B4B4-C16D2FF11F04}" type="slidenum">
              <a:rPr lang="it-IT" smtClean="0"/>
              <a:t>‹N›</a:t>
            </a:fld>
            <a:endParaRPr lang="it-IT" dirty="0"/>
          </a:p>
        </p:txBody>
      </p:sp>
    </p:spTree>
    <p:extLst>
      <p:ext uri="{BB962C8B-B14F-4D97-AF65-F5344CB8AC3E}">
        <p14:creationId xmlns:p14="http://schemas.microsoft.com/office/powerpoint/2010/main" val="1042548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sz="2800" b="1" dirty="0"/>
          </a:p>
        </p:txBody>
      </p:sp>
      <p:sp>
        <p:nvSpPr>
          <p:cNvPr id="4" name="Segnaposto numero diapositiva 3"/>
          <p:cNvSpPr>
            <a:spLocks noGrp="1"/>
          </p:cNvSpPr>
          <p:nvPr>
            <p:ph type="sldNum" sz="quarter" idx="5"/>
          </p:nvPr>
        </p:nvSpPr>
        <p:spPr/>
        <p:txBody>
          <a:bodyPr/>
          <a:lstStyle/>
          <a:p>
            <a:fld id="{95643A63-501C-4E1A-B4B4-C16D2FF11F04}" type="slidenum">
              <a:rPr lang="it-IT" smtClean="0"/>
              <a:t>1</a:t>
            </a:fld>
            <a:endParaRPr lang="it-IT" dirty="0"/>
          </a:p>
        </p:txBody>
      </p:sp>
    </p:spTree>
    <p:extLst>
      <p:ext uri="{BB962C8B-B14F-4D97-AF65-F5344CB8AC3E}">
        <p14:creationId xmlns:p14="http://schemas.microsoft.com/office/powerpoint/2010/main" val="1918877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95643A63-501C-4E1A-B4B4-C16D2FF11F04}" type="slidenum">
              <a:rPr lang="it-IT" smtClean="0"/>
              <a:t>4</a:t>
            </a:fld>
            <a:endParaRPr lang="it-IT" dirty="0"/>
          </a:p>
        </p:txBody>
      </p:sp>
    </p:spTree>
    <p:extLst>
      <p:ext uri="{BB962C8B-B14F-4D97-AF65-F5344CB8AC3E}">
        <p14:creationId xmlns:p14="http://schemas.microsoft.com/office/powerpoint/2010/main" val="3780202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95643A63-501C-4E1A-B4B4-C16D2FF11F04}" type="slidenum">
              <a:rPr lang="it-IT" smtClean="0"/>
              <a:t>5</a:t>
            </a:fld>
            <a:endParaRPr lang="it-IT" dirty="0"/>
          </a:p>
        </p:txBody>
      </p:sp>
    </p:spTree>
    <p:extLst>
      <p:ext uri="{BB962C8B-B14F-4D97-AF65-F5344CB8AC3E}">
        <p14:creationId xmlns:p14="http://schemas.microsoft.com/office/powerpoint/2010/main" val="40779277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7" name="Date Placeholder 6"/>
          <p:cNvSpPr>
            <a:spLocks noGrp="1"/>
          </p:cNvSpPr>
          <p:nvPr>
            <p:ph type="dt" sz="half" idx="10"/>
          </p:nvPr>
        </p:nvSpPr>
        <p:spPr/>
        <p:txBody>
          <a:bodyPr/>
          <a:lstStyle/>
          <a:p>
            <a:fld id="{FCEBF00C-E9A8-49CC-91F6-4ED81648C0C0}" type="datetimeFigureOut">
              <a:rPr lang="it-IT" smtClean="0"/>
              <a:t>08/07/2019</a:t>
            </a:fld>
            <a:endParaRPr lang="it-IT" dirty="0"/>
          </a:p>
        </p:txBody>
      </p:sp>
      <p:sp>
        <p:nvSpPr>
          <p:cNvPr id="8" name="Footer Placeholder 7"/>
          <p:cNvSpPr>
            <a:spLocks noGrp="1"/>
          </p:cNvSpPr>
          <p:nvPr>
            <p:ph type="ftr" sz="quarter" idx="11"/>
          </p:nvPr>
        </p:nvSpPr>
        <p:spPr/>
        <p:txBody>
          <a:bodyPr/>
          <a:lstStyle/>
          <a:p>
            <a:endParaRPr lang="it-IT" dirty="0"/>
          </a:p>
        </p:txBody>
      </p:sp>
      <p:sp>
        <p:nvSpPr>
          <p:cNvPr id="9" name="Slide Number Placeholder 8"/>
          <p:cNvSpPr>
            <a:spLocks noGrp="1"/>
          </p:cNvSpPr>
          <p:nvPr>
            <p:ph type="sldNum" sz="quarter" idx="12"/>
          </p:nvPr>
        </p:nvSpPr>
        <p:spPr/>
        <p:txBody>
          <a:bodyPr/>
          <a:lstStyle/>
          <a:p>
            <a:fld id="{D1DE8483-B6F8-4CEC-BDE3-F26DD0AA5D7E}" type="slidenum">
              <a:rPr lang="it-IT" smtClean="0"/>
              <a:t>‹N›</a:t>
            </a:fld>
            <a:endParaRPr lang="it-IT" dirty="0"/>
          </a:p>
        </p:txBody>
      </p:sp>
    </p:spTree>
    <p:extLst>
      <p:ext uri="{BB962C8B-B14F-4D97-AF65-F5344CB8AC3E}">
        <p14:creationId xmlns:p14="http://schemas.microsoft.com/office/powerpoint/2010/main" val="240028517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FCEBF00C-E9A8-49CC-91F6-4ED81648C0C0}" type="datetimeFigureOut">
              <a:rPr lang="it-IT" smtClean="0"/>
              <a:t>08/07/2019</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D1DE8483-B6F8-4CEC-BDE3-F26DD0AA5D7E}" type="slidenum">
              <a:rPr lang="it-IT" smtClean="0"/>
              <a:t>‹N›</a:t>
            </a:fld>
            <a:endParaRPr lang="it-IT" dirty="0"/>
          </a:p>
        </p:txBody>
      </p:sp>
    </p:spTree>
    <p:extLst>
      <p:ext uri="{BB962C8B-B14F-4D97-AF65-F5344CB8AC3E}">
        <p14:creationId xmlns:p14="http://schemas.microsoft.com/office/powerpoint/2010/main" val="1451204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FCEBF00C-E9A8-49CC-91F6-4ED81648C0C0}" type="datetimeFigureOut">
              <a:rPr lang="it-IT" smtClean="0"/>
              <a:t>08/07/2019</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D1DE8483-B6F8-4CEC-BDE3-F26DD0AA5D7E}" type="slidenum">
              <a:rPr lang="it-IT" smtClean="0"/>
              <a:t>‹N›</a:t>
            </a:fld>
            <a:endParaRPr lang="it-IT" dirty="0"/>
          </a:p>
        </p:txBody>
      </p:sp>
    </p:spTree>
    <p:extLst>
      <p:ext uri="{BB962C8B-B14F-4D97-AF65-F5344CB8AC3E}">
        <p14:creationId xmlns:p14="http://schemas.microsoft.com/office/powerpoint/2010/main" val="34027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FCEBF00C-E9A8-49CC-91F6-4ED81648C0C0}" type="datetimeFigureOut">
              <a:rPr lang="it-IT" smtClean="0"/>
              <a:t>08/07/2019</a:t>
            </a:fld>
            <a:endParaRPr lang="it-IT" dirty="0"/>
          </a:p>
        </p:txBody>
      </p:sp>
      <p:sp>
        <p:nvSpPr>
          <p:cNvPr id="8" name="Footer Placeholder 7"/>
          <p:cNvSpPr>
            <a:spLocks noGrp="1"/>
          </p:cNvSpPr>
          <p:nvPr>
            <p:ph type="ftr" sz="quarter" idx="11"/>
          </p:nvPr>
        </p:nvSpPr>
        <p:spPr/>
        <p:txBody>
          <a:bodyPr/>
          <a:lstStyle/>
          <a:p>
            <a:endParaRPr lang="it-IT" dirty="0"/>
          </a:p>
        </p:txBody>
      </p:sp>
      <p:sp>
        <p:nvSpPr>
          <p:cNvPr id="9" name="Slide Number Placeholder 8"/>
          <p:cNvSpPr>
            <a:spLocks noGrp="1"/>
          </p:cNvSpPr>
          <p:nvPr>
            <p:ph type="sldNum" sz="quarter" idx="12"/>
          </p:nvPr>
        </p:nvSpPr>
        <p:spPr/>
        <p:txBody>
          <a:bodyPr/>
          <a:lstStyle/>
          <a:p>
            <a:fld id="{D1DE8483-B6F8-4CEC-BDE3-F26DD0AA5D7E}" type="slidenum">
              <a:rPr lang="it-IT" smtClean="0"/>
              <a:t>‹N›</a:t>
            </a:fld>
            <a:endParaRPr lang="it-IT" dirty="0"/>
          </a:p>
        </p:txBody>
      </p:sp>
    </p:spTree>
    <p:extLst>
      <p:ext uri="{BB962C8B-B14F-4D97-AF65-F5344CB8AC3E}">
        <p14:creationId xmlns:p14="http://schemas.microsoft.com/office/powerpoint/2010/main" val="2230458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7" name="Date Placeholder 6"/>
          <p:cNvSpPr>
            <a:spLocks noGrp="1"/>
          </p:cNvSpPr>
          <p:nvPr>
            <p:ph type="dt" sz="half" idx="10"/>
          </p:nvPr>
        </p:nvSpPr>
        <p:spPr/>
        <p:txBody>
          <a:bodyPr/>
          <a:lstStyle/>
          <a:p>
            <a:fld id="{FCEBF00C-E9A8-49CC-91F6-4ED81648C0C0}" type="datetimeFigureOut">
              <a:rPr lang="it-IT" smtClean="0"/>
              <a:t>08/07/2019</a:t>
            </a:fld>
            <a:endParaRPr lang="it-IT" dirty="0"/>
          </a:p>
        </p:txBody>
      </p:sp>
      <p:sp>
        <p:nvSpPr>
          <p:cNvPr id="8" name="Footer Placeholder 7"/>
          <p:cNvSpPr>
            <a:spLocks noGrp="1"/>
          </p:cNvSpPr>
          <p:nvPr>
            <p:ph type="ftr" sz="quarter" idx="11"/>
          </p:nvPr>
        </p:nvSpPr>
        <p:spPr/>
        <p:txBody>
          <a:bodyPr/>
          <a:lstStyle/>
          <a:p>
            <a:endParaRPr lang="it-IT" dirty="0"/>
          </a:p>
        </p:txBody>
      </p:sp>
      <p:sp>
        <p:nvSpPr>
          <p:cNvPr id="9" name="Slide Number Placeholder 8"/>
          <p:cNvSpPr>
            <a:spLocks noGrp="1"/>
          </p:cNvSpPr>
          <p:nvPr>
            <p:ph type="sldNum" sz="quarter" idx="12"/>
          </p:nvPr>
        </p:nvSpPr>
        <p:spPr/>
        <p:txBody>
          <a:bodyPr/>
          <a:lstStyle/>
          <a:p>
            <a:fld id="{D1DE8483-B6F8-4CEC-BDE3-F26DD0AA5D7E}" type="slidenum">
              <a:rPr lang="it-IT" smtClean="0"/>
              <a:t>‹N›</a:t>
            </a:fld>
            <a:endParaRPr lang="it-IT" dirty="0"/>
          </a:p>
        </p:txBody>
      </p:sp>
    </p:spTree>
    <p:extLst>
      <p:ext uri="{BB962C8B-B14F-4D97-AF65-F5344CB8AC3E}">
        <p14:creationId xmlns:p14="http://schemas.microsoft.com/office/powerpoint/2010/main" val="367880482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8" name="Date Placeholder 7"/>
          <p:cNvSpPr>
            <a:spLocks noGrp="1"/>
          </p:cNvSpPr>
          <p:nvPr>
            <p:ph type="dt" sz="half" idx="10"/>
          </p:nvPr>
        </p:nvSpPr>
        <p:spPr/>
        <p:txBody>
          <a:bodyPr/>
          <a:lstStyle/>
          <a:p>
            <a:fld id="{FCEBF00C-E9A8-49CC-91F6-4ED81648C0C0}" type="datetimeFigureOut">
              <a:rPr lang="it-IT" smtClean="0"/>
              <a:t>08/07/2019</a:t>
            </a:fld>
            <a:endParaRPr lang="it-IT" dirty="0"/>
          </a:p>
        </p:txBody>
      </p:sp>
      <p:sp>
        <p:nvSpPr>
          <p:cNvPr id="9" name="Footer Placeholder 8"/>
          <p:cNvSpPr>
            <a:spLocks noGrp="1"/>
          </p:cNvSpPr>
          <p:nvPr>
            <p:ph type="ftr" sz="quarter" idx="11"/>
          </p:nvPr>
        </p:nvSpPr>
        <p:spPr/>
        <p:txBody>
          <a:bodyPr/>
          <a:lstStyle/>
          <a:p>
            <a:endParaRPr lang="it-IT" dirty="0"/>
          </a:p>
        </p:txBody>
      </p:sp>
      <p:sp>
        <p:nvSpPr>
          <p:cNvPr id="10" name="Slide Number Placeholder 9"/>
          <p:cNvSpPr>
            <a:spLocks noGrp="1"/>
          </p:cNvSpPr>
          <p:nvPr>
            <p:ph type="sldNum" sz="quarter" idx="12"/>
          </p:nvPr>
        </p:nvSpPr>
        <p:spPr/>
        <p:txBody>
          <a:bodyPr/>
          <a:lstStyle/>
          <a:p>
            <a:fld id="{D1DE8483-B6F8-4CEC-BDE3-F26DD0AA5D7E}" type="slidenum">
              <a:rPr lang="it-IT" smtClean="0"/>
              <a:t>‹N›</a:t>
            </a:fld>
            <a:endParaRPr lang="it-IT" dirty="0"/>
          </a:p>
        </p:txBody>
      </p:sp>
    </p:spTree>
    <p:extLst>
      <p:ext uri="{BB962C8B-B14F-4D97-AF65-F5344CB8AC3E}">
        <p14:creationId xmlns:p14="http://schemas.microsoft.com/office/powerpoint/2010/main" val="3637776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583436" y="3143250"/>
            <a:ext cx="4270248" cy="2596776"/>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7" name="Date Placeholder 6"/>
          <p:cNvSpPr>
            <a:spLocks noGrp="1"/>
          </p:cNvSpPr>
          <p:nvPr>
            <p:ph type="dt" sz="half" idx="10"/>
          </p:nvPr>
        </p:nvSpPr>
        <p:spPr/>
        <p:txBody>
          <a:bodyPr/>
          <a:lstStyle/>
          <a:p>
            <a:fld id="{FCEBF00C-E9A8-49CC-91F6-4ED81648C0C0}" type="datetimeFigureOut">
              <a:rPr lang="it-IT" smtClean="0"/>
              <a:t>08/07/2019</a:t>
            </a:fld>
            <a:endParaRPr lang="it-IT" dirty="0"/>
          </a:p>
        </p:txBody>
      </p:sp>
      <p:sp>
        <p:nvSpPr>
          <p:cNvPr id="8" name="Footer Placeholder 7"/>
          <p:cNvSpPr>
            <a:spLocks noGrp="1"/>
          </p:cNvSpPr>
          <p:nvPr>
            <p:ph type="ftr" sz="quarter" idx="11"/>
          </p:nvPr>
        </p:nvSpPr>
        <p:spPr/>
        <p:txBody>
          <a:bodyPr/>
          <a:lstStyle/>
          <a:p>
            <a:endParaRPr lang="it-IT" dirty="0"/>
          </a:p>
        </p:txBody>
      </p:sp>
      <p:sp>
        <p:nvSpPr>
          <p:cNvPr id="9" name="Slide Number Placeholder 8"/>
          <p:cNvSpPr>
            <a:spLocks noGrp="1"/>
          </p:cNvSpPr>
          <p:nvPr>
            <p:ph type="sldNum" sz="quarter" idx="12"/>
          </p:nvPr>
        </p:nvSpPr>
        <p:spPr/>
        <p:txBody>
          <a:bodyPr/>
          <a:lstStyle/>
          <a:p>
            <a:fld id="{D1DE8483-B6F8-4CEC-BDE3-F26DD0AA5D7E}" type="slidenum">
              <a:rPr lang="it-IT" smtClean="0"/>
              <a:t>‹N›</a:t>
            </a:fld>
            <a:endParaRPr lang="it-IT" dirty="0"/>
          </a:p>
        </p:txBody>
      </p:sp>
      <p:sp>
        <p:nvSpPr>
          <p:cNvPr id="10" name="Title 9"/>
          <p:cNvSpPr>
            <a:spLocks noGrp="1"/>
          </p:cNvSpPr>
          <p:nvPr>
            <p:ph type="title"/>
          </p:nvPr>
        </p:nvSpPr>
        <p:spPr/>
        <p:txBody>
          <a:bodyPr/>
          <a:lstStyle/>
          <a:p>
            <a:r>
              <a:rPr lang="it-IT"/>
              <a:t>Fare clic per modificare lo stile del titolo dello schema</a:t>
            </a:r>
            <a:endParaRPr lang="en-US" dirty="0"/>
          </a:p>
        </p:txBody>
      </p:sp>
    </p:spTree>
    <p:extLst>
      <p:ext uri="{BB962C8B-B14F-4D97-AF65-F5344CB8AC3E}">
        <p14:creationId xmlns:p14="http://schemas.microsoft.com/office/powerpoint/2010/main" val="849868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FCEBF00C-E9A8-49CC-91F6-4ED81648C0C0}" type="datetimeFigureOut">
              <a:rPr lang="it-IT" smtClean="0"/>
              <a:t>08/07/2019</a:t>
            </a:fld>
            <a:endParaRPr lang="it-IT" dirty="0"/>
          </a:p>
        </p:txBody>
      </p:sp>
      <p:sp>
        <p:nvSpPr>
          <p:cNvPr id="4" name="Footer Placeholder 3"/>
          <p:cNvSpPr>
            <a:spLocks noGrp="1"/>
          </p:cNvSpPr>
          <p:nvPr>
            <p:ph type="ftr" sz="quarter" idx="11"/>
          </p:nvPr>
        </p:nvSpPr>
        <p:spPr/>
        <p:txBody>
          <a:bodyPr/>
          <a:lstStyle/>
          <a:p>
            <a:endParaRPr lang="it-IT" dirty="0"/>
          </a:p>
        </p:txBody>
      </p:sp>
      <p:sp>
        <p:nvSpPr>
          <p:cNvPr id="5" name="Slide Number Placeholder 4"/>
          <p:cNvSpPr>
            <a:spLocks noGrp="1"/>
          </p:cNvSpPr>
          <p:nvPr>
            <p:ph type="sldNum" sz="quarter" idx="12"/>
          </p:nvPr>
        </p:nvSpPr>
        <p:spPr/>
        <p:txBody>
          <a:bodyPr/>
          <a:lstStyle/>
          <a:p>
            <a:fld id="{D1DE8483-B6F8-4CEC-BDE3-F26DD0AA5D7E}" type="slidenum">
              <a:rPr lang="it-IT" smtClean="0"/>
              <a:t>‹N›</a:t>
            </a:fld>
            <a:endParaRPr lang="it-IT" dirty="0"/>
          </a:p>
        </p:txBody>
      </p:sp>
    </p:spTree>
    <p:extLst>
      <p:ext uri="{BB962C8B-B14F-4D97-AF65-F5344CB8AC3E}">
        <p14:creationId xmlns:p14="http://schemas.microsoft.com/office/powerpoint/2010/main" val="2724965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EBF00C-E9A8-49CC-91F6-4ED81648C0C0}" type="datetimeFigureOut">
              <a:rPr lang="it-IT" smtClean="0"/>
              <a:t>08/07/2019</a:t>
            </a:fld>
            <a:endParaRPr lang="it-IT" dirty="0"/>
          </a:p>
        </p:txBody>
      </p:sp>
      <p:sp>
        <p:nvSpPr>
          <p:cNvPr id="3" name="Footer Placeholder 2"/>
          <p:cNvSpPr>
            <a:spLocks noGrp="1"/>
          </p:cNvSpPr>
          <p:nvPr>
            <p:ph type="ftr" sz="quarter" idx="11"/>
          </p:nvPr>
        </p:nvSpPr>
        <p:spPr/>
        <p:txBody>
          <a:bodyPr/>
          <a:lstStyle/>
          <a:p>
            <a:endParaRPr lang="it-IT" dirty="0"/>
          </a:p>
        </p:txBody>
      </p:sp>
      <p:sp>
        <p:nvSpPr>
          <p:cNvPr id="4" name="Slide Number Placeholder 3"/>
          <p:cNvSpPr>
            <a:spLocks noGrp="1"/>
          </p:cNvSpPr>
          <p:nvPr>
            <p:ph type="sldNum" sz="quarter" idx="12"/>
          </p:nvPr>
        </p:nvSpPr>
        <p:spPr/>
        <p:txBody>
          <a:bodyPr/>
          <a:lstStyle/>
          <a:p>
            <a:fld id="{D1DE8483-B6F8-4CEC-BDE3-F26DD0AA5D7E}" type="slidenum">
              <a:rPr lang="it-IT" smtClean="0"/>
              <a:t>‹N›</a:t>
            </a:fld>
            <a:endParaRPr lang="it-IT" dirty="0"/>
          </a:p>
        </p:txBody>
      </p:sp>
    </p:spTree>
    <p:extLst>
      <p:ext uri="{BB962C8B-B14F-4D97-AF65-F5344CB8AC3E}">
        <p14:creationId xmlns:p14="http://schemas.microsoft.com/office/powerpoint/2010/main" val="1169258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it-IT"/>
              <a:t>Fare clic per modificare lo stile del titolo dello schema</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9" name="Date Placeholder 8"/>
          <p:cNvSpPr>
            <a:spLocks noGrp="1"/>
          </p:cNvSpPr>
          <p:nvPr>
            <p:ph type="dt" sz="half" idx="10"/>
          </p:nvPr>
        </p:nvSpPr>
        <p:spPr/>
        <p:txBody>
          <a:bodyPr/>
          <a:lstStyle/>
          <a:p>
            <a:fld id="{FCEBF00C-E9A8-49CC-91F6-4ED81648C0C0}" type="datetimeFigureOut">
              <a:rPr lang="it-IT" smtClean="0"/>
              <a:t>08/07/2019</a:t>
            </a:fld>
            <a:endParaRPr lang="it-IT"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it-IT" dirty="0"/>
          </a:p>
        </p:txBody>
      </p:sp>
      <p:sp>
        <p:nvSpPr>
          <p:cNvPr id="11" name="Slide Number Placeholder 10"/>
          <p:cNvSpPr>
            <a:spLocks noGrp="1"/>
          </p:cNvSpPr>
          <p:nvPr>
            <p:ph type="sldNum" sz="quarter" idx="12"/>
          </p:nvPr>
        </p:nvSpPr>
        <p:spPr/>
        <p:txBody>
          <a:bodyPr/>
          <a:lstStyle/>
          <a:p>
            <a:fld id="{D1DE8483-B6F8-4CEC-BDE3-F26DD0AA5D7E}" type="slidenum">
              <a:rPr lang="it-IT" smtClean="0"/>
              <a:t>‹N›</a:t>
            </a:fld>
            <a:endParaRPr lang="it-IT" dirty="0"/>
          </a:p>
        </p:txBody>
      </p:sp>
    </p:spTree>
    <p:extLst>
      <p:ext uri="{BB962C8B-B14F-4D97-AF65-F5344CB8AC3E}">
        <p14:creationId xmlns:p14="http://schemas.microsoft.com/office/powerpoint/2010/main" val="309700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dirty="0"/>
              <a:t>Fare clic sull'icona per inserire un'immagine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FCEBF00C-E9A8-49CC-91F6-4ED81648C0C0}" type="datetimeFigureOut">
              <a:rPr lang="it-IT" smtClean="0"/>
              <a:t>08/07/2019</a:t>
            </a:fld>
            <a:endParaRPr lang="it-IT"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it-IT" dirty="0"/>
          </a:p>
        </p:txBody>
      </p:sp>
      <p:sp>
        <p:nvSpPr>
          <p:cNvPr id="10" name="Slide Number Placeholder 9"/>
          <p:cNvSpPr>
            <a:spLocks noGrp="1"/>
          </p:cNvSpPr>
          <p:nvPr>
            <p:ph type="sldNum" sz="quarter" idx="12"/>
          </p:nvPr>
        </p:nvSpPr>
        <p:spPr/>
        <p:txBody>
          <a:bodyPr/>
          <a:lstStyle/>
          <a:p>
            <a:fld id="{D1DE8483-B6F8-4CEC-BDE3-F26DD0AA5D7E}" type="slidenum">
              <a:rPr lang="it-IT" smtClean="0"/>
              <a:t>‹N›</a:t>
            </a:fld>
            <a:endParaRPr lang="it-IT" dirty="0"/>
          </a:p>
        </p:txBody>
      </p:sp>
    </p:spTree>
    <p:extLst>
      <p:ext uri="{BB962C8B-B14F-4D97-AF65-F5344CB8AC3E}">
        <p14:creationId xmlns:p14="http://schemas.microsoft.com/office/powerpoint/2010/main" val="4029513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FCEBF00C-E9A8-49CC-91F6-4ED81648C0C0}" type="datetimeFigureOut">
              <a:rPr lang="it-IT" smtClean="0"/>
              <a:t>08/07/2019</a:t>
            </a:fld>
            <a:endParaRPr lang="it-IT"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it-IT"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D1DE8483-B6F8-4CEC-BDE3-F26DD0AA5D7E}" type="slidenum">
              <a:rPr lang="it-IT" smtClean="0"/>
              <a:t>‹N›</a:t>
            </a:fld>
            <a:endParaRPr lang="it-IT" dirty="0"/>
          </a:p>
        </p:txBody>
      </p:sp>
    </p:spTree>
    <p:extLst>
      <p:ext uri="{BB962C8B-B14F-4D97-AF65-F5344CB8AC3E}">
        <p14:creationId xmlns:p14="http://schemas.microsoft.com/office/powerpoint/2010/main" val="36733592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scti.tools/vortex/"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EC7FF834-B204-4967-8D47-8BB36EAF0E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F780A22D-61EA-43E3-BD94-3E39CF90216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918509"/>
            <a:ext cx="12192000" cy="193949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907D46BD-A20C-44A9-A46F-C72966387958}"/>
              </a:ext>
            </a:extLst>
          </p:cNvPr>
          <p:cNvSpPr>
            <a:spLocks noGrp="1"/>
          </p:cNvSpPr>
          <p:nvPr>
            <p:ph type="ctrTitle"/>
          </p:nvPr>
        </p:nvSpPr>
        <p:spPr>
          <a:xfrm>
            <a:off x="1600200" y="4269282"/>
            <a:ext cx="8991600" cy="1264762"/>
          </a:xfrm>
        </p:spPr>
        <p:txBody>
          <a:bodyPr>
            <a:normAutofit/>
          </a:bodyPr>
          <a:lstStyle/>
          <a:p>
            <a:r>
              <a:rPr lang="it-IT" sz="2200" dirty="0"/>
              <a:t>Modello stocastico per analisi di popolazioni frammentate a rischio di estinzione</a:t>
            </a:r>
          </a:p>
        </p:txBody>
      </p:sp>
      <p:sp>
        <p:nvSpPr>
          <p:cNvPr id="3" name="Sottotitolo 2">
            <a:extLst>
              <a:ext uri="{FF2B5EF4-FFF2-40B4-BE49-F238E27FC236}">
                <a16:creationId xmlns:a16="http://schemas.microsoft.com/office/drawing/2014/main" id="{80B03C89-2281-4BD0-B064-F021FC7CC952}"/>
              </a:ext>
            </a:extLst>
          </p:cNvPr>
          <p:cNvSpPr>
            <a:spLocks noGrp="1"/>
          </p:cNvSpPr>
          <p:nvPr>
            <p:ph type="subTitle" idx="1"/>
          </p:nvPr>
        </p:nvSpPr>
        <p:spPr>
          <a:xfrm>
            <a:off x="8705376" y="5716167"/>
            <a:ext cx="3270600" cy="934207"/>
          </a:xfrm>
        </p:spPr>
        <p:txBody>
          <a:bodyPr>
            <a:noAutofit/>
          </a:bodyPr>
          <a:lstStyle/>
          <a:p>
            <a:r>
              <a:rPr lang="it-IT" sz="1400" dirty="0">
                <a:solidFill>
                  <a:srgbClr val="FFFFFF"/>
                </a:solidFill>
              </a:rPr>
              <a:t>Presentazione di un modello</a:t>
            </a:r>
          </a:p>
          <a:p>
            <a:r>
              <a:rPr lang="it-IT" sz="1400" dirty="0">
                <a:solidFill>
                  <a:srgbClr val="FFFFFF"/>
                </a:solidFill>
              </a:rPr>
              <a:t>Lisa Ferrari (mat. 889588)</a:t>
            </a:r>
          </a:p>
          <a:p>
            <a:r>
              <a:rPr lang="it-IT" sz="1400" dirty="0">
                <a:solidFill>
                  <a:srgbClr val="FFFFFF"/>
                </a:solidFill>
              </a:rPr>
              <a:t>Anno accademico 2018/2019</a:t>
            </a:r>
          </a:p>
        </p:txBody>
      </p:sp>
      <p:pic>
        <p:nvPicPr>
          <p:cNvPr id="5" name="Immagine 4" descr="Immagine che contiene testo, libro&#10;&#10;Descrizione generata automaticamente">
            <a:extLst>
              <a:ext uri="{FF2B5EF4-FFF2-40B4-BE49-F238E27FC236}">
                <a16:creationId xmlns:a16="http://schemas.microsoft.com/office/drawing/2014/main" id="{3248A12C-1B41-4887-95E3-98F7840C1F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1198" y="640078"/>
            <a:ext cx="2789604" cy="3301307"/>
          </a:xfrm>
          <a:prstGeom prst="rect">
            <a:avLst/>
          </a:prstGeom>
        </p:spPr>
      </p:pic>
    </p:spTree>
    <p:extLst>
      <p:ext uri="{BB962C8B-B14F-4D97-AF65-F5344CB8AC3E}">
        <p14:creationId xmlns:p14="http://schemas.microsoft.com/office/powerpoint/2010/main" val="3082472800"/>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350126F4-E772-4DBD-B740-98F712CBB2BA}"/>
              </a:ext>
            </a:extLst>
          </p:cNvPr>
          <p:cNvSpPr>
            <a:spLocks noGrp="1"/>
          </p:cNvSpPr>
          <p:nvPr>
            <p:ph idx="1"/>
          </p:nvPr>
        </p:nvSpPr>
        <p:spPr>
          <a:xfrm>
            <a:off x="816326" y="951584"/>
            <a:ext cx="10552870" cy="5128316"/>
          </a:xfrm>
        </p:spPr>
        <p:txBody>
          <a:bodyPr>
            <a:normAutofit/>
          </a:bodyPr>
          <a:lstStyle/>
          <a:p>
            <a:pPr marL="0" indent="0">
              <a:spcBef>
                <a:spcPts val="500"/>
              </a:spcBef>
              <a:buNone/>
            </a:pPr>
            <a:r>
              <a:rPr lang="it-IT" sz="1600" b="1" dirty="0"/>
              <a:t>Pro</a:t>
            </a:r>
          </a:p>
          <a:p>
            <a:pPr>
              <a:spcBef>
                <a:spcPts val="500"/>
              </a:spcBef>
              <a:buFontTx/>
              <a:buChar char="-"/>
            </a:pPr>
            <a:r>
              <a:rPr lang="it-IT" sz="1600" dirty="0"/>
              <a:t>Permette grande flessibilità: non solo i possibili parametri da inserire sono moltissimi, ma si può anche, al posto di questi, inserire delle funzioni di altri valori, al posto che mantenerli costanti per tutta la simulazione;</a:t>
            </a:r>
          </a:p>
          <a:p>
            <a:pPr>
              <a:spcBef>
                <a:spcPts val="500"/>
              </a:spcBef>
              <a:buFontTx/>
              <a:buChar char="-"/>
            </a:pPr>
            <a:r>
              <a:rPr lang="it-IT" sz="1600" dirty="0"/>
              <a:t>Il manuale (</a:t>
            </a:r>
            <a:r>
              <a:rPr lang="en-US" sz="1600" i="1" dirty="0"/>
              <a:t>User’s Manual, </a:t>
            </a:r>
            <a:r>
              <a:rPr lang="en-US" sz="1600" dirty="0"/>
              <a:t>Robert C. Lacy, Philip S. Miller and Kathy Traylor-Holzer)</a:t>
            </a:r>
            <a:r>
              <a:rPr lang="it-IT" sz="1600" dirty="0"/>
              <a:t> scaricabile insieme al software è di grande aiuto non solo a comprendere il funzionamento del modello, ma fornisce spiegazioni sia su come inserire correttamente i dati, sia consigli per il calcolo di essi e motivazioni dei valori medi considerati dal programma;</a:t>
            </a:r>
          </a:p>
          <a:p>
            <a:pPr>
              <a:spcBef>
                <a:spcPts val="500"/>
              </a:spcBef>
              <a:buFontTx/>
              <a:buChar char="-"/>
            </a:pPr>
            <a:r>
              <a:rPr lang="it-IT" sz="1600" dirty="0"/>
              <a:t>In tutto il programma sono presenti brevi spiegazioni e consigli sui valori da inserire che possono essere molto utili ad un nuovo utente;</a:t>
            </a:r>
          </a:p>
          <a:p>
            <a:pPr>
              <a:spcBef>
                <a:spcPts val="500"/>
              </a:spcBef>
              <a:buFontTx/>
              <a:buChar char="-"/>
            </a:pPr>
            <a:r>
              <a:rPr lang="it-IT" sz="1600" dirty="0"/>
              <a:t>In molte sezioni del programma sono disponibili caselle di testo per aggiungere annotazioni riguardo il progetto, essenziali in analisi complesse.</a:t>
            </a:r>
          </a:p>
          <a:p>
            <a:pPr marL="0" indent="0">
              <a:spcBef>
                <a:spcPts val="500"/>
              </a:spcBef>
              <a:buNone/>
            </a:pPr>
            <a:r>
              <a:rPr lang="it-IT" sz="1600" b="1" dirty="0"/>
              <a:t>Contro</a:t>
            </a:r>
          </a:p>
          <a:p>
            <a:pPr>
              <a:spcBef>
                <a:spcPts val="500"/>
              </a:spcBef>
              <a:buFontTx/>
              <a:buChar char="-"/>
            </a:pPr>
            <a:r>
              <a:rPr lang="it-IT" sz="1600" dirty="0"/>
              <a:t>Quando si svolgono simulazioni con molte iterazioni il tempo di esecuzione diventa molto lungo e se si sceglie di mostrare i grafici durante la simulazione essi appaiono poco leggibili, a causa della sovrapposizione di molte curve;</a:t>
            </a:r>
          </a:p>
          <a:p>
            <a:pPr>
              <a:spcBef>
                <a:spcPts val="500"/>
              </a:spcBef>
              <a:buFontTx/>
              <a:buChar char="-"/>
            </a:pPr>
            <a:r>
              <a:rPr lang="it-IT" sz="1600" dirty="0"/>
              <a:t>Non include alcuni aspetti della popolazione che potrebbero comunque avere un impatto sul suo sviluppo, come per esempio interazioni sociali, ruolo degli individui in età post-riproduttiva, interazioni con altre specie… (che sarebbero però comunque difficili da considerare).</a:t>
            </a:r>
          </a:p>
        </p:txBody>
      </p:sp>
      <p:sp>
        <p:nvSpPr>
          <p:cNvPr id="4" name="Titolo 1">
            <a:extLst>
              <a:ext uri="{FF2B5EF4-FFF2-40B4-BE49-F238E27FC236}">
                <a16:creationId xmlns:a16="http://schemas.microsoft.com/office/drawing/2014/main" id="{E56A82F3-BE76-4362-8299-49319F27F48B}"/>
              </a:ext>
            </a:extLst>
          </p:cNvPr>
          <p:cNvSpPr txBox="1">
            <a:spLocks/>
          </p:cNvSpPr>
          <p:nvPr/>
        </p:nvSpPr>
        <p:spPr bwMode="black">
          <a:xfrm>
            <a:off x="2227898" y="157839"/>
            <a:ext cx="7729728" cy="571921"/>
          </a:xfrm>
          <a:prstGeom prst="rect">
            <a:avLst/>
          </a:prstGeom>
          <a:solidFill>
            <a:srgbClr val="FFFFFF"/>
          </a:solidFill>
          <a:ln w="31750" cap="sq">
            <a:solidFill>
              <a:srgbClr val="404040"/>
            </a:solidFill>
            <a:miter lim="800000"/>
          </a:ln>
        </p:spPr>
        <p:txBody>
          <a:bodyPr vert="horz" lIns="182880" tIns="182880" rIns="182880" bIns="182880" rtlCol="0" anchor="ctr">
            <a:normAutofit fontScale="60000" lnSpcReduction="20000"/>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it-IT" dirty="0"/>
              <a:t>Giudizio</a:t>
            </a:r>
          </a:p>
        </p:txBody>
      </p:sp>
      <p:sp>
        <p:nvSpPr>
          <p:cNvPr id="5" name="CasellaDiTesto 4">
            <a:extLst>
              <a:ext uri="{FF2B5EF4-FFF2-40B4-BE49-F238E27FC236}">
                <a16:creationId xmlns:a16="http://schemas.microsoft.com/office/drawing/2014/main" id="{9B71C64B-30F9-43EB-B86F-737961ACA587}"/>
              </a:ext>
            </a:extLst>
          </p:cNvPr>
          <p:cNvSpPr txBox="1"/>
          <p:nvPr/>
        </p:nvSpPr>
        <p:spPr>
          <a:xfrm>
            <a:off x="341371" y="5790981"/>
            <a:ext cx="11502781" cy="584775"/>
          </a:xfrm>
          <a:prstGeom prst="rect">
            <a:avLst/>
          </a:prstGeom>
          <a:solidFill>
            <a:schemeClr val="bg1"/>
          </a:solidFill>
          <a:ln>
            <a:solidFill>
              <a:schemeClr val="tx1"/>
            </a:solidFill>
          </a:ln>
        </p:spPr>
        <p:txBody>
          <a:bodyPr wrap="square" rtlCol="0">
            <a:spAutoFit/>
          </a:bodyPr>
          <a:lstStyle/>
          <a:p>
            <a:pPr algn="ctr"/>
            <a:r>
              <a:rPr lang="it-IT" sz="1600" dirty="0"/>
              <a:t>In conclusione, le criticità del programma sono dovute principalmente alla complessità già presente in una qualsiasi PVA, Vortex cerca anzi di risolvere il più possibile questi ostacoli, fornendo un software in grado di analizzare una popolazione molto nel dettaglio.</a:t>
            </a:r>
          </a:p>
        </p:txBody>
      </p:sp>
    </p:spTree>
    <p:extLst>
      <p:ext uri="{BB962C8B-B14F-4D97-AF65-F5344CB8AC3E}">
        <p14:creationId xmlns:p14="http://schemas.microsoft.com/office/powerpoint/2010/main" val="2738759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olo 1">
            <a:extLst>
              <a:ext uri="{FF2B5EF4-FFF2-40B4-BE49-F238E27FC236}">
                <a16:creationId xmlns:a16="http://schemas.microsoft.com/office/drawing/2014/main" id="{8786E696-A2BE-4980-98AD-58776C97CAC9}"/>
              </a:ext>
            </a:extLst>
          </p:cNvPr>
          <p:cNvSpPr txBox="1">
            <a:spLocks/>
          </p:cNvSpPr>
          <p:nvPr/>
        </p:nvSpPr>
        <p:spPr bwMode="black">
          <a:xfrm>
            <a:off x="2227898" y="157839"/>
            <a:ext cx="7729728" cy="571921"/>
          </a:xfrm>
          <a:prstGeom prst="rect">
            <a:avLst/>
          </a:prstGeom>
          <a:solidFill>
            <a:srgbClr val="FFFFFF"/>
          </a:solidFill>
          <a:ln w="31750" cap="sq">
            <a:solidFill>
              <a:srgbClr val="404040"/>
            </a:solidFill>
            <a:miter lim="800000"/>
          </a:ln>
        </p:spPr>
        <p:txBody>
          <a:bodyPr vert="horz" lIns="182880" tIns="182880" rIns="182880" bIns="182880" rtlCol="0" anchor="ctr">
            <a:normAutofit fontScale="60000" lnSpcReduction="20000"/>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it-IT" dirty="0"/>
              <a:t>Autore e requisiti del sistema</a:t>
            </a:r>
          </a:p>
        </p:txBody>
      </p:sp>
      <p:sp>
        <p:nvSpPr>
          <p:cNvPr id="2" name="CasellaDiTesto 1">
            <a:extLst>
              <a:ext uri="{FF2B5EF4-FFF2-40B4-BE49-F238E27FC236}">
                <a16:creationId xmlns:a16="http://schemas.microsoft.com/office/drawing/2014/main" id="{962B95A4-5AF7-4FFB-8419-D9D1FA8399BB}"/>
              </a:ext>
            </a:extLst>
          </p:cNvPr>
          <p:cNvSpPr txBox="1"/>
          <p:nvPr/>
        </p:nvSpPr>
        <p:spPr>
          <a:xfrm>
            <a:off x="2594363" y="1582340"/>
            <a:ext cx="7175241" cy="3416320"/>
          </a:xfrm>
          <a:prstGeom prst="rect">
            <a:avLst/>
          </a:prstGeom>
          <a:noFill/>
        </p:spPr>
        <p:txBody>
          <a:bodyPr wrap="square" rtlCol="0">
            <a:spAutoFit/>
          </a:bodyPr>
          <a:lstStyle/>
          <a:p>
            <a:r>
              <a:rPr lang="it-IT" b="1" dirty="0"/>
              <a:t>Modello esaminato</a:t>
            </a:r>
            <a:r>
              <a:rPr lang="it-IT" dirty="0"/>
              <a:t>:  Vortex:  A Stochastic Simulation of the Extinction Process. Version 10.3.1. Chicago Zoological Society, Brookfield, Illinois, USA, 2014</a:t>
            </a:r>
          </a:p>
          <a:p>
            <a:r>
              <a:rPr lang="it-IT" b="1" dirty="0"/>
              <a:t>Autori</a:t>
            </a:r>
            <a:r>
              <a:rPr lang="it-IT" dirty="0"/>
              <a:t>: R.C. Lacy, J.P. Pollak</a:t>
            </a:r>
          </a:p>
          <a:p>
            <a:r>
              <a:rPr lang="en-US" dirty="0"/>
              <a:t>Software su licenza </a:t>
            </a:r>
            <a:r>
              <a:rPr lang="it-IT" dirty="0"/>
              <a:t>CreativeCommons rilasciata da SCTI (Species Conservation Toolkit Initiative)</a:t>
            </a:r>
          </a:p>
          <a:p>
            <a:endParaRPr lang="it-IT" dirty="0"/>
          </a:p>
          <a:p>
            <a:r>
              <a:rPr lang="en-US" dirty="0"/>
              <a:t>Il software è scaricabile gratuitamente al link: </a:t>
            </a:r>
            <a:r>
              <a:rPr lang="it-IT" dirty="0">
                <a:hlinkClick r:id="rId2"/>
              </a:rPr>
              <a:t>https://scti.tools/vortex/</a:t>
            </a:r>
            <a:endParaRPr lang="it-IT" dirty="0"/>
          </a:p>
          <a:p>
            <a:endParaRPr lang="en-US" dirty="0"/>
          </a:p>
          <a:p>
            <a:r>
              <a:rPr lang="it-IT" dirty="0"/>
              <a:t>Le specifiche software del modello (che è disponibile solo per sistemi Windows) non sono specificate nel manuale, il modello è però stato utilizzato sul sistema operativo Windows 10.</a:t>
            </a:r>
          </a:p>
        </p:txBody>
      </p:sp>
    </p:spTree>
    <p:extLst>
      <p:ext uri="{BB962C8B-B14F-4D97-AF65-F5344CB8AC3E}">
        <p14:creationId xmlns:p14="http://schemas.microsoft.com/office/powerpoint/2010/main" val="3635585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43F954D5-4D4F-4CFE-AC84-CB37DB4814D5}"/>
              </a:ext>
            </a:extLst>
          </p:cNvPr>
          <p:cNvSpPr>
            <a:spLocks noGrp="1"/>
          </p:cNvSpPr>
          <p:nvPr>
            <p:ph idx="1"/>
          </p:nvPr>
        </p:nvSpPr>
        <p:spPr>
          <a:xfrm>
            <a:off x="1136342" y="1282517"/>
            <a:ext cx="10014012" cy="4754606"/>
          </a:xfrm>
        </p:spPr>
        <p:txBody>
          <a:bodyPr>
            <a:noAutofit/>
          </a:bodyPr>
          <a:lstStyle/>
          <a:p>
            <a:pPr marL="0" indent="0" algn="just">
              <a:spcBef>
                <a:spcPts val="0"/>
              </a:spcBef>
              <a:buNone/>
            </a:pPr>
            <a:r>
              <a:rPr lang="it-IT" sz="1600" dirty="0"/>
              <a:t>Vortex è un </a:t>
            </a:r>
            <a:r>
              <a:rPr lang="it-IT" sz="1600" b="1" dirty="0"/>
              <a:t>modello discreto e stocastico</a:t>
            </a:r>
            <a:r>
              <a:rPr lang="it-IT" sz="1600" dirty="0"/>
              <a:t> che ha come scopo quello di essere uno strumento di supporto nello svolgere PVA (</a:t>
            </a:r>
            <a:r>
              <a:rPr lang="it-IT" sz="1600" i="1" dirty="0"/>
              <a:t>Population Viability Analysis</a:t>
            </a:r>
            <a:r>
              <a:rPr lang="it-IT" sz="1600" dirty="0"/>
              <a:t>), ovvero simula la dinamica di popolazioni, in particolare è pensato per popolazioni piccole e frammentate la cui crescita è influenzata, oltre che da generici fattori deterministici specifici della popolazione stessa, anche da possibili cambiamenti ambientali, catastrofi e modificazione del patrimonio genetico. </a:t>
            </a:r>
          </a:p>
          <a:p>
            <a:pPr marL="0" indent="0" algn="just">
              <a:spcBef>
                <a:spcPts val="0"/>
              </a:spcBef>
              <a:buNone/>
            </a:pPr>
            <a:endParaRPr lang="it-IT" sz="1600" dirty="0"/>
          </a:p>
          <a:p>
            <a:pPr marL="0" indent="0" algn="just">
              <a:spcBef>
                <a:spcPts val="0"/>
              </a:spcBef>
              <a:buNone/>
            </a:pPr>
            <a:r>
              <a:rPr lang="it-IT" sz="1600" dirty="0"/>
              <a:t>Lo studio di popolazioni è un’analisi molto complessa, soprattutto a causa della grande quantità di fattori che ne influenza la dinamica e la mancanza di informazione o sicurezza sul loro valore. </a:t>
            </a:r>
          </a:p>
          <a:p>
            <a:pPr marL="0" indent="0" algn="just">
              <a:spcBef>
                <a:spcPts val="0"/>
              </a:spcBef>
              <a:buNone/>
            </a:pPr>
            <a:r>
              <a:rPr lang="it-IT" sz="1600" dirty="0"/>
              <a:t>Inoltre, quando si analizzano popolazioni piccole e frammentate, bisogna considerare che una piccola variazione (dovuta a possibili variazioni stocastiche) o l’avvenire di una catastrofe naturale possono causare grandi reazioni a catena (i cosiddetti </a:t>
            </a:r>
            <a:r>
              <a:rPr lang="it-IT" sz="1600" i="1" dirty="0"/>
              <a:t>extinction vortices</a:t>
            </a:r>
            <a:r>
              <a:rPr lang="it-IT" sz="1600" dirty="0"/>
              <a:t>) che possono portare alla totale estinzione.</a:t>
            </a:r>
          </a:p>
          <a:p>
            <a:pPr marL="0" indent="0" algn="just">
              <a:spcBef>
                <a:spcPts val="0"/>
              </a:spcBef>
              <a:buNone/>
            </a:pPr>
            <a:endParaRPr lang="it-IT" sz="1600" dirty="0"/>
          </a:p>
          <a:p>
            <a:pPr marL="0" indent="0" algn="just">
              <a:buNone/>
            </a:pPr>
            <a:r>
              <a:rPr lang="it-IT" sz="1600" dirty="0"/>
              <a:t>Vortex è un </a:t>
            </a:r>
            <a:r>
              <a:rPr lang="it-IT" sz="1600" b="1" dirty="0"/>
              <a:t>modello basato sull’individuo</a:t>
            </a:r>
            <a:r>
              <a:rPr lang="it-IT" sz="1600" dirty="0"/>
              <a:t>, nella simulazione non analizza solo la popolazione in generale: questo permette maggior dettaglio e flessibilità dell’analisi, consentendo di considerare anche, per esempio, fattori genetici.</a:t>
            </a:r>
          </a:p>
          <a:p>
            <a:pPr marL="0" indent="0" algn="just">
              <a:buNone/>
            </a:pPr>
            <a:r>
              <a:rPr lang="it-IT" sz="1600" dirty="0">
                <a:solidFill>
                  <a:schemeClr val="tx1"/>
                </a:solidFill>
              </a:rPr>
              <a:t>Il modello basa la simulazione su una successione fissata annuale di eventi che descrivono la vita di un organismo (accoppiamento, riproduzione, invecchiamento, mortalità…); ogni simulazione consiste nell’analizzare la dinamica della popolazione per un certo orizzonte temporale, iterando questo procedimento più volte (saranno ogni volta risultati leggermente diversi, a causa della natura stocastica dei valori). Ogni simulazione può essere eseguita su più scenari, ovvero diverse possibili situazione in cui si può trovare la popolazione, e ogni scenario può contenere più popolazione (per simulare un territorio frammentato).</a:t>
            </a:r>
          </a:p>
          <a:p>
            <a:pPr algn="just"/>
            <a:endParaRPr lang="it-IT" sz="1600" dirty="0"/>
          </a:p>
        </p:txBody>
      </p:sp>
      <p:sp>
        <p:nvSpPr>
          <p:cNvPr id="6" name="Titolo 1">
            <a:extLst>
              <a:ext uri="{FF2B5EF4-FFF2-40B4-BE49-F238E27FC236}">
                <a16:creationId xmlns:a16="http://schemas.microsoft.com/office/drawing/2014/main" id="{D9F61B9E-0890-4BEF-ACAC-7BA8B1B39ABE}"/>
              </a:ext>
            </a:extLst>
          </p:cNvPr>
          <p:cNvSpPr txBox="1">
            <a:spLocks/>
          </p:cNvSpPr>
          <p:nvPr/>
        </p:nvSpPr>
        <p:spPr bwMode="black">
          <a:xfrm>
            <a:off x="2227898" y="157839"/>
            <a:ext cx="7729728" cy="571921"/>
          </a:xfrm>
          <a:prstGeom prst="rect">
            <a:avLst/>
          </a:prstGeom>
          <a:solidFill>
            <a:srgbClr val="FFFFFF"/>
          </a:solidFill>
          <a:ln w="31750" cap="sq">
            <a:solidFill>
              <a:srgbClr val="404040"/>
            </a:solidFill>
            <a:miter lim="800000"/>
          </a:ln>
        </p:spPr>
        <p:txBody>
          <a:bodyPr vert="horz" lIns="182880" tIns="182880" rIns="182880" bIns="182880" rtlCol="0" anchor="ctr">
            <a:normAutofit fontScale="60000" lnSpcReduction="20000"/>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it-IT" dirty="0"/>
              <a:t>Generalità e scopi</a:t>
            </a:r>
          </a:p>
        </p:txBody>
      </p:sp>
    </p:spTree>
    <p:extLst>
      <p:ext uri="{BB962C8B-B14F-4D97-AF65-F5344CB8AC3E}">
        <p14:creationId xmlns:p14="http://schemas.microsoft.com/office/powerpoint/2010/main" val="3567022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16198642-475B-4340-8A9F-A5EEDA81A462}"/>
              </a:ext>
            </a:extLst>
          </p:cNvPr>
          <p:cNvPicPr>
            <a:picLocks noChangeAspect="1"/>
          </p:cNvPicPr>
          <p:nvPr/>
        </p:nvPicPr>
        <p:blipFill rotWithShape="1">
          <a:blip r:embed="rId3">
            <a:extLst>
              <a:ext uri="{28A0092B-C50C-407E-A947-70E740481C1C}">
                <a14:useLocalDpi xmlns:a14="http://schemas.microsoft.com/office/drawing/2010/main" val="0"/>
              </a:ext>
            </a:extLst>
          </a:blip>
          <a:srcRect t="17519" r="21172"/>
          <a:stretch/>
        </p:blipFill>
        <p:spPr>
          <a:xfrm>
            <a:off x="6789437" y="3538513"/>
            <a:ext cx="5290595" cy="3227322"/>
          </a:xfrm>
          <a:prstGeom prst="rect">
            <a:avLst/>
          </a:prstGeom>
          <a:ln>
            <a:solidFill>
              <a:schemeClr val="tx1"/>
            </a:solidFill>
          </a:ln>
        </p:spPr>
      </p:pic>
      <p:sp>
        <p:nvSpPr>
          <p:cNvPr id="20" name="Titolo 1">
            <a:extLst>
              <a:ext uri="{FF2B5EF4-FFF2-40B4-BE49-F238E27FC236}">
                <a16:creationId xmlns:a16="http://schemas.microsoft.com/office/drawing/2014/main" id="{BB85F2ED-207B-4CC7-89C5-AB83C7437531}"/>
              </a:ext>
            </a:extLst>
          </p:cNvPr>
          <p:cNvSpPr txBox="1">
            <a:spLocks/>
          </p:cNvSpPr>
          <p:nvPr/>
        </p:nvSpPr>
        <p:spPr bwMode="black">
          <a:xfrm>
            <a:off x="2227898" y="157839"/>
            <a:ext cx="7729728" cy="571921"/>
          </a:xfrm>
          <a:prstGeom prst="rect">
            <a:avLst/>
          </a:prstGeom>
          <a:solidFill>
            <a:srgbClr val="FFFFFF"/>
          </a:solidFill>
          <a:ln w="31750" cap="sq">
            <a:solidFill>
              <a:srgbClr val="404040"/>
            </a:solidFill>
            <a:miter lim="800000"/>
          </a:ln>
        </p:spPr>
        <p:txBody>
          <a:bodyPr vert="horz" lIns="182880" tIns="182880" rIns="182880" bIns="182880" rtlCol="0" anchor="ctr">
            <a:normAutofit fontScale="60000" lnSpcReduction="20000"/>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it-IT" dirty="0"/>
              <a:t>input</a:t>
            </a:r>
          </a:p>
        </p:txBody>
      </p:sp>
      <p:sp>
        <p:nvSpPr>
          <p:cNvPr id="4" name="CasellaDiTesto 3">
            <a:extLst>
              <a:ext uri="{FF2B5EF4-FFF2-40B4-BE49-F238E27FC236}">
                <a16:creationId xmlns:a16="http://schemas.microsoft.com/office/drawing/2014/main" id="{EBEF3DE6-EC56-476E-805E-68EF47617435}"/>
              </a:ext>
            </a:extLst>
          </p:cNvPr>
          <p:cNvSpPr txBox="1"/>
          <p:nvPr/>
        </p:nvSpPr>
        <p:spPr>
          <a:xfrm>
            <a:off x="5060129" y="1058465"/>
            <a:ext cx="6647525" cy="2062103"/>
          </a:xfrm>
          <a:prstGeom prst="rect">
            <a:avLst/>
          </a:prstGeom>
          <a:noFill/>
        </p:spPr>
        <p:txBody>
          <a:bodyPr wrap="square" rtlCol="0">
            <a:spAutoFit/>
          </a:bodyPr>
          <a:lstStyle/>
          <a:p>
            <a:r>
              <a:rPr lang="it-IT" sz="1600" dirty="0"/>
              <a:t>Gli input richiesti sono numerosissimi ed è difficile che siano valori noti con certezza. In base al livello di precisione cercato e alle informazioni note, l’utente di Vortex può scegliere quanto in dettaglio descrivere la popolazione studiata, modificando o inserendo solo i dati utili, lasciando come altri valori quelli consigliati (che si riferiscono a valori medi sperimentali) oppure evitare di considerare del tutto certi aspetti (per esempio è possibile eliminare l’aspetto genetico, operando con una simulazione a livello della popolazione e non dell’individuo).</a:t>
            </a:r>
          </a:p>
        </p:txBody>
      </p:sp>
      <p:sp>
        <p:nvSpPr>
          <p:cNvPr id="5" name="CasellaDiTesto 4">
            <a:extLst>
              <a:ext uri="{FF2B5EF4-FFF2-40B4-BE49-F238E27FC236}">
                <a16:creationId xmlns:a16="http://schemas.microsoft.com/office/drawing/2014/main" id="{699D0E79-02B6-49F5-A598-263A3A98F3C3}"/>
              </a:ext>
            </a:extLst>
          </p:cNvPr>
          <p:cNvSpPr txBox="1"/>
          <p:nvPr/>
        </p:nvSpPr>
        <p:spPr>
          <a:xfrm>
            <a:off x="78255" y="4921433"/>
            <a:ext cx="6615015" cy="1569660"/>
          </a:xfrm>
          <a:prstGeom prst="rect">
            <a:avLst/>
          </a:prstGeom>
          <a:noFill/>
        </p:spPr>
        <p:txBody>
          <a:bodyPr wrap="square" rtlCol="0">
            <a:spAutoFit/>
          </a:bodyPr>
          <a:lstStyle/>
          <a:p>
            <a:r>
              <a:rPr lang="it-IT" sz="1600" dirty="0"/>
              <a:t>Gli input sono suddivisi per categorie.  Alcuni di questi sono:</a:t>
            </a:r>
          </a:p>
          <a:p>
            <a:pPr marL="285750" indent="-285750">
              <a:buFontTx/>
              <a:buChar char="-"/>
            </a:pPr>
            <a:r>
              <a:rPr lang="it-IT" sz="1600" b="1" i="1" dirty="0"/>
              <a:t>Scenario settings</a:t>
            </a:r>
            <a:r>
              <a:rPr lang="it-IT" sz="1600" i="1" dirty="0"/>
              <a:t>:</a:t>
            </a:r>
            <a:r>
              <a:rPr lang="it-IT" sz="1600" dirty="0"/>
              <a:t>  aggiungere o eliminare scenari, orizzonte della simulazione, numero di iterazioni, numero di popolazioni per scenario,...;</a:t>
            </a:r>
          </a:p>
          <a:p>
            <a:pPr marL="285750" indent="-285750">
              <a:buFontTx/>
              <a:buChar char="-"/>
            </a:pPr>
            <a:r>
              <a:rPr lang="it-IT" sz="1600" b="1" i="1" dirty="0"/>
              <a:t>Dispersal</a:t>
            </a:r>
            <a:r>
              <a:rPr lang="it-IT" sz="1600" dirty="0"/>
              <a:t> (solo nel caso ci siano più di una popolazione): dati sulle modalità di spostamento degli individui tra una popolazione e l’altra e probabilità della sopravvivenza allo spostamento;</a:t>
            </a:r>
          </a:p>
        </p:txBody>
      </p:sp>
      <p:pic>
        <p:nvPicPr>
          <p:cNvPr id="11" name="Immagine 10" descr="Immagine che contiene screenshot&#10;&#10;Descrizione generata automaticamente">
            <a:extLst>
              <a:ext uri="{FF2B5EF4-FFF2-40B4-BE49-F238E27FC236}">
                <a16:creationId xmlns:a16="http://schemas.microsoft.com/office/drawing/2014/main" id="{64F5C4AA-0B80-4AFA-8C60-3ACCF18064B6}"/>
              </a:ext>
            </a:extLst>
          </p:cNvPr>
          <p:cNvPicPr>
            <a:picLocks noChangeAspect="1"/>
          </p:cNvPicPr>
          <p:nvPr/>
        </p:nvPicPr>
        <p:blipFill rotWithShape="1">
          <a:blip r:embed="rId4">
            <a:extLst>
              <a:ext uri="{28A0092B-C50C-407E-A947-70E740481C1C}">
                <a14:useLocalDpi xmlns:a14="http://schemas.microsoft.com/office/drawing/2010/main" val="0"/>
              </a:ext>
            </a:extLst>
          </a:blip>
          <a:srcRect l="15307" t="22651" r="35975"/>
          <a:stretch/>
        </p:blipFill>
        <p:spPr>
          <a:xfrm>
            <a:off x="336986" y="902202"/>
            <a:ext cx="4352417" cy="3878193"/>
          </a:xfrm>
          <a:prstGeom prst="rect">
            <a:avLst/>
          </a:prstGeom>
          <a:ln w="12700">
            <a:solidFill>
              <a:schemeClr val="tx1"/>
            </a:solidFill>
          </a:ln>
        </p:spPr>
      </p:pic>
      <p:sp>
        <p:nvSpPr>
          <p:cNvPr id="2" name="Rettangolo 1">
            <a:extLst>
              <a:ext uri="{FF2B5EF4-FFF2-40B4-BE49-F238E27FC236}">
                <a16:creationId xmlns:a16="http://schemas.microsoft.com/office/drawing/2014/main" id="{83AA1621-A581-428B-A1F8-35B55E90BFE0}"/>
              </a:ext>
            </a:extLst>
          </p:cNvPr>
          <p:cNvSpPr/>
          <p:nvPr/>
        </p:nvSpPr>
        <p:spPr>
          <a:xfrm>
            <a:off x="6851891" y="3788482"/>
            <a:ext cx="951722" cy="2150949"/>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9" name="Rettangolo 8">
            <a:extLst>
              <a:ext uri="{FF2B5EF4-FFF2-40B4-BE49-F238E27FC236}">
                <a16:creationId xmlns:a16="http://schemas.microsoft.com/office/drawing/2014/main" id="{E15ECA18-BD52-46DB-820C-57BAA1FA8C31}"/>
              </a:ext>
            </a:extLst>
          </p:cNvPr>
          <p:cNvSpPr/>
          <p:nvPr/>
        </p:nvSpPr>
        <p:spPr>
          <a:xfrm>
            <a:off x="1867720" y="3597579"/>
            <a:ext cx="2276419" cy="755779"/>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cxnSp>
        <p:nvCxnSpPr>
          <p:cNvPr id="6" name="Connettore 2 5">
            <a:extLst>
              <a:ext uri="{FF2B5EF4-FFF2-40B4-BE49-F238E27FC236}">
                <a16:creationId xmlns:a16="http://schemas.microsoft.com/office/drawing/2014/main" id="{0644F65C-AE81-4645-AF91-C3BFB108267F}"/>
              </a:ext>
            </a:extLst>
          </p:cNvPr>
          <p:cNvCxnSpPr>
            <a:cxnSpLocks/>
          </p:cNvCxnSpPr>
          <p:nvPr/>
        </p:nvCxnSpPr>
        <p:spPr>
          <a:xfrm flipV="1">
            <a:off x="3268367" y="4687974"/>
            <a:ext cx="3583524" cy="32437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4" name="Rettangolo 13">
            <a:extLst>
              <a:ext uri="{FF2B5EF4-FFF2-40B4-BE49-F238E27FC236}">
                <a16:creationId xmlns:a16="http://schemas.microsoft.com/office/drawing/2014/main" id="{D1855AAF-4EB0-4EDD-8BB7-9090C23DF87B}"/>
              </a:ext>
            </a:extLst>
          </p:cNvPr>
          <p:cNvSpPr/>
          <p:nvPr/>
        </p:nvSpPr>
        <p:spPr>
          <a:xfrm>
            <a:off x="2450236" y="4991743"/>
            <a:ext cx="818131" cy="231953"/>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5" name="Rettangolo 14">
            <a:extLst>
              <a:ext uri="{FF2B5EF4-FFF2-40B4-BE49-F238E27FC236}">
                <a16:creationId xmlns:a16="http://schemas.microsoft.com/office/drawing/2014/main" id="{E8C83BFC-69DE-4A79-A006-CC163973AF82}"/>
              </a:ext>
            </a:extLst>
          </p:cNvPr>
          <p:cNvSpPr/>
          <p:nvPr/>
        </p:nvSpPr>
        <p:spPr>
          <a:xfrm>
            <a:off x="7962234" y="4110434"/>
            <a:ext cx="1472500" cy="527939"/>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2" name="CasellaDiTesto 11">
            <a:extLst>
              <a:ext uri="{FF2B5EF4-FFF2-40B4-BE49-F238E27FC236}">
                <a16:creationId xmlns:a16="http://schemas.microsoft.com/office/drawing/2014/main" id="{50BE8C06-D378-4636-86B3-4F012027651C}"/>
              </a:ext>
            </a:extLst>
          </p:cNvPr>
          <p:cNvSpPr txBox="1"/>
          <p:nvPr/>
        </p:nvSpPr>
        <p:spPr>
          <a:xfrm>
            <a:off x="10017898" y="4333114"/>
            <a:ext cx="1866053" cy="523220"/>
          </a:xfrm>
          <a:prstGeom prst="rect">
            <a:avLst/>
          </a:prstGeom>
          <a:solidFill>
            <a:schemeClr val="bg1"/>
          </a:solidFill>
          <a:ln>
            <a:solidFill>
              <a:schemeClr val="tx1"/>
            </a:solidFill>
          </a:ln>
        </p:spPr>
        <p:txBody>
          <a:bodyPr wrap="square" rtlCol="0">
            <a:spAutoFit/>
          </a:bodyPr>
          <a:lstStyle/>
          <a:p>
            <a:r>
              <a:rPr lang="it-IT" sz="1400" dirty="0"/>
              <a:t>Impostazioni della simulazione</a:t>
            </a:r>
          </a:p>
        </p:txBody>
      </p:sp>
      <p:cxnSp>
        <p:nvCxnSpPr>
          <p:cNvPr id="17" name="Connettore 2 16">
            <a:extLst>
              <a:ext uri="{FF2B5EF4-FFF2-40B4-BE49-F238E27FC236}">
                <a16:creationId xmlns:a16="http://schemas.microsoft.com/office/drawing/2014/main" id="{4128115C-200A-4163-9678-762CB0D5A449}"/>
              </a:ext>
            </a:extLst>
          </p:cNvPr>
          <p:cNvCxnSpPr>
            <a:cxnSpLocks/>
            <a:stCxn id="12" idx="1"/>
          </p:cNvCxnSpPr>
          <p:nvPr/>
        </p:nvCxnSpPr>
        <p:spPr>
          <a:xfrm flipH="1" flipV="1">
            <a:off x="9449846" y="4392284"/>
            <a:ext cx="568052" cy="20244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8" name="CasellaDiTesto 27">
            <a:extLst>
              <a:ext uri="{FF2B5EF4-FFF2-40B4-BE49-F238E27FC236}">
                <a16:creationId xmlns:a16="http://schemas.microsoft.com/office/drawing/2014/main" id="{6351D85B-4E59-4C0D-84BA-0C07721B0349}"/>
              </a:ext>
            </a:extLst>
          </p:cNvPr>
          <p:cNvSpPr txBox="1"/>
          <p:nvPr/>
        </p:nvSpPr>
        <p:spPr>
          <a:xfrm>
            <a:off x="4575152" y="3466730"/>
            <a:ext cx="1998877" cy="523220"/>
          </a:xfrm>
          <a:prstGeom prst="rect">
            <a:avLst/>
          </a:prstGeom>
          <a:solidFill>
            <a:schemeClr val="bg1"/>
          </a:solidFill>
          <a:ln>
            <a:solidFill>
              <a:schemeClr val="tx1"/>
            </a:solidFill>
          </a:ln>
        </p:spPr>
        <p:txBody>
          <a:bodyPr wrap="square" rtlCol="0">
            <a:spAutoFit/>
          </a:bodyPr>
          <a:lstStyle/>
          <a:p>
            <a:r>
              <a:rPr lang="it-IT" sz="1400" dirty="0"/>
              <a:t>Modalità di spostamento tra popolazioni</a:t>
            </a:r>
          </a:p>
        </p:txBody>
      </p:sp>
      <p:cxnSp>
        <p:nvCxnSpPr>
          <p:cNvPr id="29" name="Connettore 2 28">
            <a:extLst>
              <a:ext uri="{FF2B5EF4-FFF2-40B4-BE49-F238E27FC236}">
                <a16:creationId xmlns:a16="http://schemas.microsoft.com/office/drawing/2014/main" id="{9CE4C96A-7C98-4FE2-89BC-FBE3023CFC96}"/>
              </a:ext>
            </a:extLst>
          </p:cNvPr>
          <p:cNvCxnSpPr>
            <a:cxnSpLocks/>
          </p:cNvCxnSpPr>
          <p:nvPr/>
        </p:nvCxnSpPr>
        <p:spPr>
          <a:xfrm flipH="1">
            <a:off x="4147522" y="3788482"/>
            <a:ext cx="427630" cy="18698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660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Immagine che contiene screenshot&#10;&#10;Descrizione generata automaticamente">
            <a:extLst>
              <a:ext uri="{FF2B5EF4-FFF2-40B4-BE49-F238E27FC236}">
                <a16:creationId xmlns:a16="http://schemas.microsoft.com/office/drawing/2014/main" id="{D2EE7BDC-E44F-4C13-8CE0-6A76990C38D5}"/>
              </a:ext>
            </a:extLst>
          </p:cNvPr>
          <p:cNvPicPr>
            <a:picLocks noChangeAspect="1"/>
          </p:cNvPicPr>
          <p:nvPr/>
        </p:nvPicPr>
        <p:blipFill rotWithShape="1">
          <a:blip r:embed="rId3">
            <a:extLst>
              <a:ext uri="{28A0092B-C50C-407E-A947-70E740481C1C}">
                <a14:useLocalDpi xmlns:a14="http://schemas.microsoft.com/office/drawing/2010/main" val="0"/>
              </a:ext>
            </a:extLst>
          </a:blip>
          <a:srcRect l="16069" t="23785" r="38775" b="44708"/>
          <a:stretch/>
        </p:blipFill>
        <p:spPr>
          <a:xfrm>
            <a:off x="7541038" y="4636238"/>
            <a:ext cx="4225771" cy="1731146"/>
          </a:xfrm>
          <a:prstGeom prst="rect">
            <a:avLst/>
          </a:prstGeom>
          <a:ln>
            <a:solidFill>
              <a:schemeClr val="tx1"/>
            </a:solidFill>
          </a:ln>
        </p:spPr>
      </p:pic>
      <p:cxnSp>
        <p:nvCxnSpPr>
          <p:cNvPr id="16" name="Connettore 2 15">
            <a:extLst>
              <a:ext uri="{FF2B5EF4-FFF2-40B4-BE49-F238E27FC236}">
                <a16:creationId xmlns:a16="http://schemas.microsoft.com/office/drawing/2014/main" id="{E964E9C1-C4D4-4022-B7D4-D930B17FF7F3}"/>
              </a:ext>
            </a:extLst>
          </p:cNvPr>
          <p:cNvCxnSpPr>
            <a:cxnSpLocks/>
          </p:cNvCxnSpPr>
          <p:nvPr/>
        </p:nvCxnSpPr>
        <p:spPr>
          <a:xfrm flipH="1">
            <a:off x="10154313" y="5390252"/>
            <a:ext cx="543280" cy="27370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3" name="Titolo 1">
            <a:extLst>
              <a:ext uri="{FF2B5EF4-FFF2-40B4-BE49-F238E27FC236}">
                <a16:creationId xmlns:a16="http://schemas.microsoft.com/office/drawing/2014/main" id="{A3D6527B-CE6F-46B8-A45B-6F3E95EA3769}"/>
              </a:ext>
            </a:extLst>
          </p:cNvPr>
          <p:cNvSpPr txBox="1">
            <a:spLocks/>
          </p:cNvSpPr>
          <p:nvPr/>
        </p:nvSpPr>
        <p:spPr bwMode="black">
          <a:xfrm>
            <a:off x="2227898" y="157839"/>
            <a:ext cx="7729728" cy="571921"/>
          </a:xfrm>
          <a:prstGeom prst="rect">
            <a:avLst/>
          </a:prstGeom>
          <a:solidFill>
            <a:srgbClr val="FFFFFF"/>
          </a:solidFill>
          <a:ln w="31750" cap="sq">
            <a:solidFill>
              <a:srgbClr val="404040"/>
            </a:solidFill>
            <a:miter lim="800000"/>
          </a:ln>
        </p:spPr>
        <p:txBody>
          <a:bodyPr vert="horz" lIns="182880" tIns="182880" rIns="182880" bIns="182880" rtlCol="0" anchor="ctr">
            <a:normAutofit fontScale="60000" lnSpcReduction="20000"/>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it-IT" dirty="0"/>
              <a:t>input</a:t>
            </a:r>
          </a:p>
        </p:txBody>
      </p:sp>
      <p:sp>
        <p:nvSpPr>
          <p:cNvPr id="2" name="CasellaDiTesto 1">
            <a:extLst>
              <a:ext uri="{FF2B5EF4-FFF2-40B4-BE49-F238E27FC236}">
                <a16:creationId xmlns:a16="http://schemas.microsoft.com/office/drawing/2014/main" id="{2A4024A5-997D-419F-AA71-BE92FCDC8A02}"/>
              </a:ext>
            </a:extLst>
          </p:cNvPr>
          <p:cNvSpPr txBox="1"/>
          <p:nvPr/>
        </p:nvSpPr>
        <p:spPr>
          <a:xfrm>
            <a:off x="3007004" y="1094082"/>
            <a:ext cx="8793456" cy="3785652"/>
          </a:xfrm>
          <a:prstGeom prst="rect">
            <a:avLst/>
          </a:prstGeom>
          <a:noFill/>
          <a:ln>
            <a:noFill/>
          </a:ln>
        </p:spPr>
        <p:txBody>
          <a:bodyPr wrap="square" rtlCol="0">
            <a:spAutoFit/>
          </a:bodyPr>
          <a:lstStyle/>
          <a:p>
            <a:pPr marL="285750" indent="-285750">
              <a:buFontTx/>
              <a:buChar char="-"/>
            </a:pPr>
            <a:r>
              <a:rPr lang="it-IT" sz="1600" b="1" i="1" dirty="0"/>
              <a:t>Species description</a:t>
            </a:r>
            <a:r>
              <a:rPr lang="it-IT" sz="1600" dirty="0"/>
              <a:t>: impatti dell’eventuale endogamia all’interno della popolazione, impatti della variazione annuale (stocastica) delle condizioni ambientali;</a:t>
            </a:r>
          </a:p>
          <a:p>
            <a:pPr marL="285750" indent="-285750">
              <a:buFontTx/>
              <a:buChar char="-"/>
            </a:pPr>
            <a:r>
              <a:rPr lang="it-IT" sz="1600" b="1" i="1" dirty="0"/>
              <a:t>State variables</a:t>
            </a:r>
            <a:r>
              <a:rPr lang="it-IT" sz="1600" b="1" dirty="0"/>
              <a:t>: </a:t>
            </a:r>
            <a:r>
              <a:rPr lang="it-IT" sz="1600" dirty="0"/>
              <a:t>in questa sezione è possibile assegnare a parametri (altrimenti costanti) una funzione per assegnarne a ogni iterazione il valore, è una funzionalità di che permette grande flessibilità, ma è sconsigliata agli utenti inesperti perché piuttosto complessa;</a:t>
            </a:r>
          </a:p>
          <a:p>
            <a:pPr marL="1657350" lvl="3" indent="-285750">
              <a:buFontTx/>
              <a:buChar char="-"/>
            </a:pPr>
            <a:r>
              <a:rPr lang="it-IT" sz="1600" b="1" i="1" dirty="0"/>
              <a:t>Mate monopoliza</a:t>
            </a:r>
            <a:r>
              <a:rPr lang="it-IT" sz="1600" b="1" dirty="0"/>
              <a:t>tion</a:t>
            </a:r>
            <a:r>
              <a:rPr lang="it-IT" sz="1600" dirty="0"/>
              <a:t>: percentuale degli individui maschi che hanno una certa probabilità di accoppiarsi ogni anno (alcuni potrebbero non averla del tutto a causa del loro ruolo inferiore nella gerarchia della popolazione o per limitazioni fisiologiche);</a:t>
            </a:r>
            <a:r>
              <a:rPr lang="it-IT" sz="1600" b="1" dirty="0"/>
              <a:t> </a:t>
            </a:r>
          </a:p>
          <a:p>
            <a:pPr marL="1657350" lvl="3" indent="-285750">
              <a:buFontTx/>
              <a:buChar char="-"/>
            </a:pPr>
            <a:r>
              <a:rPr lang="it-IT" sz="1600" b="1" i="1" dirty="0"/>
              <a:t>Initial population size</a:t>
            </a:r>
            <a:r>
              <a:rPr lang="it-IT" sz="1600" dirty="0"/>
              <a:t>: può essere inserita manualmente o essere calcolata come distribuzione stabile di età in base ai dati deterministici precedentemente fissati;</a:t>
            </a:r>
          </a:p>
          <a:p>
            <a:pPr marL="1657350" lvl="3" indent="-285750">
              <a:buFontTx/>
              <a:buChar char="-"/>
            </a:pPr>
            <a:r>
              <a:rPr lang="it-IT" sz="1600" b="1" i="1" dirty="0"/>
              <a:t>Harvest</a:t>
            </a:r>
            <a:r>
              <a:rPr lang="it-IT" sz="1600" dirty="0"/>
              <a:t>: opzioni per la rimozione di individui dal territorio ( a causa di caccia, abbattimento, catture per studi sulla specie...);</a:t>
            </a:r>
          </a:p>
          <a:p>
            <a:pPr marL="1657350" lvl="3" indent="-285750">
              <a:buFontTx/>
              <a:buChar char="-"/>
            </a:pPr>
            <a:endParaRPr lang="it-IT" sz="1600" dirty="0"/>
          </a:p>
          <a:p>
            <a:pPr marL="285750" indent="-285750">
              <a:buFontTx/>
              <a:buChar char="-"/>
            </a:pPr>
            <a:endParaRPr lang="it-IT" sz="1600" dirty="0"/>
          </a:p>
        </p:txBody>
      </p:sp>
      <p:pic>
        <p:nvPicPr>
          <p:cNvPr id="4" name="Immagine 3" descr="Immagine che contiene screenshot&#10;&#10;Descrizione generata automaticamente">
            <a:extLst>
              <a:ext uri="{FF2B5EF4-FFF2-40B4-BE49-F238E27FC236}">
                <a16:creationId xmlns:a16="http://schemas.microsoft.com/office/drawing/2014/main" id="{6C2C3471-2652-4CBE-A229-1AB936DF0487}"/>
              </a:ext>
            </a:extLst>
          </p:cNvPr>
          <p:cNvPicPr>
            <a:picLocks noChangeAspect="1"/>
          </p:cNvPicPr>
          <p:nvPr/>
        </p:nvPicPr>
        <p:blipFill rotWithShape="1">
          <a:blip r:embed="rId4">
            <a:extLst>
              <a:ext uri="{28A0092B-C50C-407E-A947-70E740481C1C}">
                <a14:useLocalDpi xmlns:a14="http://schemas.microsoft.com/office/drawing/2010/main" val="0"/>
              </a:ext>
            </a:extLst>
          </a:blip>
          <a:srcRect l="15959" t="23712" r="54668"/>
          <a:stretch/>
        </p:blipFill>
        <p:spPr>
          <a:xfrm>
            <a:off x="124710" y="905976"/>
            <a:ext cx="2739818" cy="4180030"/>
          </a:xfrm>
          <a:prstGeom prst="rect">
            <a:avLst/>
          </a:prstGeom>
          <a:ln>
            <a:solidFill>
              <a:schemeClr val="tx1"/>
            </a:solidFill>
          </a:ln>
        </p:spPr>
      </p:pic>
      <p:sp>
        <p:nvSpPr>
          <p:cNvPr id="7" name="CasellaDiTesto 6">
            <a:extLst>
              <a:ext uri="{FF2B5EF4-FFF2-40B4-BE49-F238E27FC236}">
                <a16:creationId xmlns:a16="http://schemas.microsoft.com/office/drawing/2014/main" id="{6BBC599D-29A7-4EEF-823A-2C48B946636D}"/>
              </a:ext>
            </a:extLst>
          </p:cNvPr>
          <p:cNvSpPr txBox="1"/>
          <p:nvPr/>
        </p:nvSpPr>
        <p:spPr>
          <a:xfrm>
            <a:off x="4347155" y="4263569"/>
            <a:ext cx="3086897" cy="2800767"/>
          </a:xfrm>
          <a:prstGeom prst="rect">
            <a:avLst/>
          </a:prstGeom>
          <a:noFill/>
        </p:spPr>
        <p:txBody>
          <a:bodyPr wrap="square" rtlCol="0">
            <a:spAutoFit/>
          </a:bodyPr>
          <a:lstStyle/>
          <a:p>
            <a:pPr marL="285750" indent="-285750">
              <a:buFontTx/>
              <a:buChar char="-"/>
            </a:pPr>
            <a:r>
              <a:rPr lang="it-IT" sz="1600" b="1" i="1" dirty="0"/>
              <a:t>Supplementation</a:t>
            </a:r>
            <a:r>
              <a:rPr lang="it-IT" sz="1600" b="1" dirty="0"/>
              <a:t>: </a:t>
            </a:r>
            <a:r>
              <a:rPr lang="it-IT" sz="1600" dirty="0"/>
              <a:t>opzioni per aggiungere nuovi individui nell’ambiente (per esempio per simulare rilasci dalla cattività);</a:t>
            </a:r>
            <a:endParaRPr lang="it-IT" sz="1600" b="1" dirty="0"/>
          </a:p>
          <a:p>
            <a:pPr marL="285750" indent="-285750">
              <a:buFontTx/>
              <a:buChar char="-"/>
            </a:pPr>
            <a:r>
              <a:rPr lang="it-IT" sz="1600" b="1" i="1" dirty="0"/>
              <a:t>Catastrophes</a:t>
            </a:r>
            <a:r>
              <a:rPr lang="it-IT" sz="1600" dirty="0"/>
              <a:t>: probabilità di manifestarsi di eventi catastrofici e effetti sui parametri di crescita e riproduzione;</a:t>
            </a:r>
          </a:p>
          <a:p>
            <a:pPr marL="285750" indent="-285750">
              <a:buFontTx/>
              <a:buChar char="-"/>
            </a:pPr>
            <a:endParaRPr lang="it-IT" sz="1600" b="1" dirty="0"/>
          </a:p>
          <a:p>
            <a:endParaRPr lang="it-IT" sz="1600" dirty="0"/>
          </a:p>
        </p:txBody>
      </p:sp>
      <p:pic>
        <p:nvPicPr>
          <p:cNvPr id="10" name="Immagine 9" descr="Immagine che contiene screenshot&#10;&#10;Descrizione generata automaticamente">
            <a:extLst>
              <a:ext uri="{FF2B5EF4-FFF2-40B4-BE49-F238E27FC236}">
                <a16:creationId xmlns:a16="http://schemas.microsoft.com/office/drawing/2014/main" id="{E6353733-FEE4-4876-A6D6-06FAD3D0CD41}"/>
              </a:ext>
            </a:extLst>
          </p:cNvPr>
          <p:cNvPicPr>
            <a:picLocks noChangeAspect="1"/>
          </p:cNvPicPr>
          <p:nvPr/>
        </p:nvPicPr>
        <p:blipFill rotWithShape="1">
          <a:blip r:embed="rId5">
            <a:extLst>
              <a:ext uri="{28A0092B-C50C-407E-A947-70E740481C1C}">
                <a14:useLocalDpi xmlns:a14="http://schemas.microsoft.com/office/drawing/2010/main" val="0"/>
              </a:ext>
            </a:extLst>
          </a:blip>
          <a:srcRect l="16103" t="22514" r="55118" b="9204"/>
          <a:stretch/>
        </p:blipFill>
        <p:spPr>
          <a:xfrm>
            <a:off x="1701546" y="2527918"/>
            <a:ext cx="2682935" cy="3756110"/>
          </a:xfrm>
          <a:prstGeom prst="rect">
            <a:avLst/>
          </a:prstGeom>
          <a:ln>
            <a:solidFill>
              <a:schemeClr val="tx1"/>
            </a:solidFill>
          </a:ln>
        </p:spPr>
      </p:pic>
      <p:sp>
        <p:nvSpPr>
          <p:cNvPr id="11" name="CasellaDiTesto 10">
            <a:extLst>
              <a:ext uri="{FF2B5EF4-FFF2-40B4-BE49-F238E27FC236}">
                <a16:creationId xmlns:a16="http://schemas.microsoft.com/office/drawing/2014/main" id="{9E08C95D-60DF-4376-AB0E-250EC10CB18B}"/>
              </a:ext>
            </a:extLst>
          </p:cNvPr>
          <p:cNvSpPr txBox="1"/>
          <p:nvPr/>
        </p:nvSpPr>
        <p:spPr>
          <a:xfrm>
            <a:off x="124710" y="6443672"/>
            <a:ext cx="3843929" cy="307777"/>
          </a:xfrm>
          <a:prstGeom prst="rect">
            <a:avLst/>
          </a:prstGeom>
          <a:solidFill>
            <a:schemeClr val="bg1"/>
          </a:solidFill>
          <a:ln>
            <a:solidFill>
              <a:schemeClr val="tx1"/>
            </a:solidFill>
          </a:ln>
        </p:spPr>
        <p:txBody>
          <a:bodyPr wrap="square" rtlCol="0">
            <a:spAutoFit/>
          </a:bodyPr>
          <a:lstStyle/>
          <a:p>
            <a:r>
              <a:rPr lang="it-IT" sz="1400" dirty="0"/>
              <a:t>Effetto della catastrofe su fertilità e sopravvivenza</a:t>
            </a:r>
          </a:p>
        </p:txBody>
      </p:sp>
      <p:sp>
        <p:nvSpPr>
          <p:cNvPr id="14" name="Rettangolo 13">
            <a:extLst>
              <a:ext uri="{FF2B5EF4-FFF2-40B4-BE49-F238E27FC236}">
                <a16:creationId xmlns:a16="http://schemas.microsoft.com/office/drawing/2014/main" id="{DC708B70-1012-41E2-B63F-54CAA1AD2E20}"/>
              </a:ext>
            </a:extLst>
          </p:cNvPr>
          <p:cNvSpPr/>
          <p:nvPr/>
        </p:nvSpPr>
        <p:spPr>
          <a:xfrm>
            <a:off x="1804727" y="5390252"/>
            <a:ext cx="1779091" cy="755779"/>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cxnSp>
        <p:nvCxnSpPr>
          <p:cNvPr id="15" name="Connettore 2 14">
            <a:extLst>
              <a:ext uri="{FF2B5EF4-FFF2-40B4-BE49-F238E27FC236}">
                <a16:creationId xmlns:a16="http://schemas.microsoft.com/office/drawing/2014/main" id="{0E5EF975-B251-4505-AB7A-7802F3EE07D8}"/>
              </a:ext>
            </a:extLst>
          </p:cNvPr>
          <p:cNvCxnSpPr>
            <a:cxnSpLocks/>
            <a:stCxn id="11" idx="0"/>
          </p:cNvCxnSpPr>
          <p:nvPr/>
        </p:nvCxnSpPr>
        <p:spPr>
          <a:xfrm flipV="1">
            <a:off x="2046675" y="6146031"/>
            <a:ext cx="0" cy="29764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id="{24D015E8-A275-4FD0-A84A-62134B90320F}"/>
              </a:ext>
            </a:extLst>
          </p:cNvPr>
          <p:cNvSpPr txBox="1"/>
          <p:nvPr/>
        </p:nvSpPr>
        <p:spPr>
          <a:xfrm>
            <a:off x="10227185" y="4436145"/>
            <a:ext cx="1849092" cy="954107"/>
          </a:xfrm>
          <a:prstGeom prst="rect">
            <a:avLst/>
          </a:prstGeom>
          <a:solidFill>
            <a:schemeClr val="bg1"/>
          </a:solidFill>
          <a:ln>
            <a:solidFill>
              <a:schemeClr val="tx1"/>
            </a:solidFill>
          </a:ln>
        </p:spPr>
        <p:txBody>
          <a:bodyPr wrap="square" rtlCol="0">
            <a:spAutoFit/>
          </a:bodyPr>
          <a:lstStyle/>
          <a:p>
            <a:r>
              <a:rPr lang="it-IT" sz="1400" dirty="0"/>
              <a:t>Percentuale di individui maschi con una probabilità di accoppiamento</a:t>
            </a:r>
          </a:p>
        </p:txBody>
      </p:sp>
      <p:sp>
        <p:nvSpPr>
          <p:cNvPr id="18" name="Rettangolo 17">
            <a:extLst>
              <a:ext uri="{FF2B5EF4-FFF2-40B4-BE49-F238E27FC236}">
                <a16:creationId xmlns:a16="http://schemas.microsoft.com/office/drawing/2014/main" id="{DEAE4B46-0FFA-494B-A9FD-535970D6A162}"/>
              </a:ext>
            </a:extLst>
          </p:cNvPr>
          <p:cNvSpPr/>
          <p:nvPr/>
        </p:nvSpPr>
        <p:spPr>
          <a:xfrm>
            <a:off x="9241654" y="5344357"/>
            <a:ext cx="842999" cy="53266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0" name="CasellaDiTesto 19">
            <a:extLst>
              <a:ext uri="{FF2B5EF4-FFF2-40B4-BE49-F238E27FC236}">
                <a16:creationId xmlns:a16="http://schemas.microsoft.com/office/drawing/2014/main" id="{F311BA4C-0B31-4E22-B91E-67B56B1DF07C}"/>
              </a:ext>
            </a:extLst>
          </p:cNvPr>
          <p:cNvSpPr txBox="1"/>
          <p:nvPr/>
        </p:nvSpPr>
        <p:spPr>
          <a:xfrm>
            <a:off x="140220" y="5329506"/>
            <a:ext cx="1354187" cy="954107"/>
          </a:xfrm>
          <a:prstGeom prst="rect">
            <a:avLst/>
          </a:prstGeom>
          <a:solidFill>
            <a:schemeClr val="bg1"/>
          </a:solidFill>
          <a:ln>
            <a:solidFill>
              <a:schemeClr val="tx1"/>
            </a:solidFill>
          </a:ln>
        </p:spPr>
        <p:txBody>
          <a:bodyPr wrap="square" rtlCol="0">
            <a:spAutoFit/>
          </a:bodyPr>
          <a:lstStyle/>
          <a:p>
            <a:r>
              <a:rPr lang="it-IT" sz="1400" dirty="0"/>
              <a:t>Distribuzione d’età della popolazione femminile</a:t>
            </a:r>
          </a:p>
        </p:txBody>
      </p:sp>
      <p:sp>
        <p:nvSpPr>
          <p:cNvPr id="21" name="Rettangolo 20">
            <a:extLst>
              <a:ext uri="{FF2B5EF4-FFF2-40B4-BE49-F238E27FC236}">
                <a16:creationId xmlns:a16="http://schemas.microsoft.com/office/drawing/2014/main" id="{2114500A-D03A-4A2E-9C04-A2092E8CDD10}"/>
              </a:ext>
            </a:extLst>
          </p:cNvPr>
          <p:cNvSpPr/>
          <p:nvPr/>
        </p:nvSpPr>
        <p:spPr>
          <a:xfrm>
            <a:off x="267186" y="2831977"/>
            <a:ext cx="1366305" cy="2254029"/>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cxnSp>
        <p:nvCxnSpPr>
          <p:cNvPr id="22" name="Connettore 2 21">
            <a:extLst>
              <a:ext uri="{FF2B5EF4-FFF2-40B4-BE49-F238E27FC236}">
                <a16:creationId xmlns:a16="http://schemas.microsoft.com/office/drawing/2014/main" id="{F2A0C95C-54CF-45D9-9194-BA3F408177C5}"/>
              </a:ext>
            </a:extLst>
          </p:cNvPr>
          <p:cNvCxnSpPr>
            <a:cxnSpLocks/>
            <a:stCxn id="20" idx="0"/>
          </p:cNvCxnSpPr>
          <p:nvPr/>
        </p:nvCxnSpPr>
        <p:spPr>
          <a:xfrm flipV="1">
            <a:off x="817314" y="5161403"/>
            <a:ext cx="0" cy="16810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5507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Immagine che contiene screenshot&#10;&#10;Descrizione generata automaticamente">
            <a:extLst>
              <a:ext uri="{FF2B5EF4-FFF2-40B4-BE49-F238E27FC236}">
                <a16:creationId xmlns:a16="http://schemas.microsoft.com/office/drawing/2014/main" id="{86F19209-A40C-4CDB-8AD7-7EED52C306FD}"/>
              </a:ext>
            </a:extLst>
          </p:cNvPr>
          <p:cNvPicPr>
            <a:picLocks noChangeAspect="1"/>
          </p:cNvPicPr>
          <p:nvPr/>
        </p:nvPicPr>
        <p:blipFill rotWithShape="1">
          <a:blip r:embed="rId2">
            <a:extLst>
              <a:ext uri="{28A0092B-C50C-407E-A947-70E740481C1C}">
                <a14:useLocalDpi xmlns:a14="http://schemas.microsoft.com/office/drawing/2010/main" val="0"/>
              </a:ext>
            </a:extLst>
          </a:blip>
          <a:srcRect t="23408" r="28175" b="25091"/>
          <a:stretch/>
        </p:blipFill>
        <p:spPr>
          <a:xfrm>
            <a:off x="3835154" y="839523"/>
            <a:ext cx="6419514" cy="2745372"/>
          </a:xfrm>
          <a:prstGeom prst="rect">
            <a:avLst/>
          </a:prstGeom>
          <a:ln>
            <a:solidFill>
              <a:schemeClr val="tx1"/>
            </a:solidFill>
          </a:ln>
        </p:spPr>
      </p:pic>
      <p:pic>
        <p:nvPicPr>
          <p:cNvPr id="9" name="Immagine 8" descr="Immagine che contiene screenshot&#10;&#10;Descrizione generata automaticamente">
            <a:extLst>
              <a:ext uri="{FF2B5EF4-FFF2-40B4-BE49-F238E27FC236}">
                <a16:creationId xmlns:a16="http://schemas.microsoft.com/office/drawing/2014/main" id="{F28670A2-F9F7-4108-AB6C-33C1AD7113F7}"/>
              </a:ext>
            </a:extLst>
          </p:cNvPr>
          <p:cNvPicPr>
            <a:picLocks noChangeAspect="1"/>
          </p:cNvPicPr>
          <p:nvPr/>
        </p:nvPicPr>
        <p:blipFill rotWithShape="1">
          <a:blip r:embed="rId3">
            <a:extLst>
              <a:ext uri="{28A0092B-C50C-407E-A947-70E740481C1C}">
                <a14:useLocalDpi xmlns:a14="http://schemas.microsoft.com/office/drawing/2010/main" val="0"/>
              </a:ext>
            </a:extLst>
          </a:blip>
          <a:srcRect t="5147" r="50802"/>
          <a:stretch/>
        </p:blipFill>
        <p:spPr>
          <a:xfrm>
            <a:off x="7895208" y="2212209"/>
            <a:ext cx="3986073" cy="4492925"/>
          </a:xfrm>
          <a:prstGeom prst="rect">
            <a:avLst/>
          </a:prstGeom>
          <a:ln>
            <a:solidFill>
              <a:schemeClr val="tx1"/>
            </a:solidFill>
          </a:ln>
        </p:spPr>
      </p:pic>
      <p:sp>
        <p:nvSpPr>
          <p:cNvPr id="14" name="Titolo 1">
            <a:extLst>
              <a:ext uri="{FF2B5EF4-FFF2-40B4-BE49-F238E27FC236}">
                <a16:creationId xmlns:a16="http://schemas.microsoft.com/office/drawing/2014/main" id="{D6C38953-CBB7-42FB-92AC-C66863FA5CF5}"/>
              </a:ext>
            </a:extLst>
          </p:cNvPr>
          <p:cNvSpPr txBox="1">
            <a:spLocks/>
          </p:cNvSpPr>
          <p:nvPr/>
        </p:nvSpPr>
        <p:spPr bwMode="black">
          <a:xfrm>
            <a:off x="2227898" y="157839"/>
            <a:ext cx="7729728" cy="571921"/>
          </a:xfrm>
          <a:prstGeom prst="rect">
            <a:avLst/>
          </a:prstGeom>
          <a:solidFill>
            <a:srgbClr val="FFFFFF"/>
          </a:solidFill>
          <a:ln w="31750" cap="sq">
            <a:solidFill>
              <a:srgbClr val="404040"/>
            </a:solidFill>
            <a:miter lim="800000"/>
          </a:ln>
        </p:spPr>
        <p:txBody>
          <a:bodyPr vert="horz" lIns="182880" tIns="182880" rIns="182880" bIns="182880" rtlCol="0" anchor="ctr">
            <a:normAutofit fontScale="60000" lnSpcReduction="20000"/>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it-IT" dirty="0"/>
              <a:t>input</a:t>
            </a:r>
          </a:p>
        </p:txBody>
      </p:sp>
      <p:sp>
        <p:nvSpPr>
          <p:cNvPr id="2" name="CasellaDiTesto 1">
            <a:extLst>
              <a:ext uri="{FF2B5EF4-FFF2-40B4-BE49-F238E27FC236}">
                <a16:creationId xmlns:a16="http://schemas.microsoft.com/office/drawing/2014/main" id="{C9CABA56-309F-4EBE-993E-C8EB452B769B}"/>
              </a:ext>
            </a:extLst>
          </p:cNvPr>
          <p:cNvSpPr txBox="1"/>
          <p:nvPr/>
        </p:nvSpPr>
        <p:spPr>
          <a:xfrm>
            <a:off x="433037" y="4144487"/>
            <a:ext cx="7017295" cy="1569660"/>
          </a:xfrm>
          <a:prstGeom prst="rect">
            <a:avLst/>
          </a:prstGeom>
          <a:noFill/>
        </p:spPr>
        <p:txBody>
          <a:bodyPr wrap="square" rtlCol="0">
            <a:spAutoFit/>
          </a:bodyPr>
          <a:lstStyle/>
          <a:p>
            <a:pPr marL="285750" indent="-285750">
              <a:buFontTx/>
              <a:buChar char="-"/>
            </a:pPr>
            <a:r>
              <a:rPr lang="it-IT" sz="1600" b="1" i="1" dirty="0"/>
              <a:t>Mortality rates</a:t>
            </a:r>
            <a:r>
              <a:rPr lang="it-IT" sz="1600" dirty="0"/>
              <a:t>: divisi per classi di popolazione, valori da considerare sia in condizioni normali sia nel caso di cambiamenti ambientali;-</a:t>
            </a:r>
          </a:p>
          <a:p>
            <a:pPr marL="285750" indent="-285750">
              <a:buFontTx/>
              <a:buChar char="-"/>
            </a:pPr>
            <a:r>
              <a:rPr lang="it-IT" sz="1600" b="1" i="1" dirty="0"/>
              <a:t>Genetics</a:t>
            </a:r>
            <a:r>
              <a:rPr lang="it-IT" sz="1600" dirty="0"/>
              <a:t>: distribuzione degli alleli e presenza di mutazioni, eventuale possibilità di evitare accoppiamenti di individui troppo simili,…;</a:t>
            </a:r>
          </a:p>
          <a:p>
            <a:pPr marL="285750" indent="-285750">
              <a:buFontTx/>
              <a:buChar char="-"/>
            </a:pPr>
            <a:r>
              <a:rPr lang="it-IT" sz="1600" b="1" i="1" dirty="0"/>
              <a:t>Carrying capacity</a:t>
            </a:r>
            <a:r>
              <a:rPr lang="it-IT" sz="1600" dirty="0"/>
              <a:t>: descrive la capacità massima del territorio,  si può includere anche la variazione data da eventuali cambiamenti ambientali.</a:t>
            </a:r>
          </a:p>
        </p:txBody>
      </p:sp>
      <p:sp>
        <p:nvSpPr>
          <p:cNvPr id="3" name="Rettangolo 2">
            <a:extLst>
              <a:ext uri="{FF2B5EF4-FFF2-40B4-BE49-F238E27FC236}">
                <a16:creationId xmlns:a16="http://schemas.microsoft.com/office/drawing/2014/main" id="{0B67EE1E-D4E1-4747-BBFA-108F28D51537}"/>
              </a:ext>
            </a:extLst>
          </p:cNvPr>
          <p:cNvSpPr/>
          <p:nvPr/>
        </p:nvSpPr>
        <p:spPr>
          <a:xfrm>
            <a:off x="433037" y="1190019"/>
            <a:ext cx="3490893" cy="3046988"/>
          </a:xfrm>
          <a:prstGeom prst="rect">
            <a:avLst/>
          </a:prstGeom>
        </p:spPr>
        <p:txBody>
          <a:bodyPr wrap="square">
            <a:spAutoFit/>
          </a:bodyPr>
          <a:lstStyle/>
          <a:p>
            <a:pPr marL="285750" indent="-285750">
              <a:spcBef>
                <a:spcPts val="0"/>
              </a:spcBef>
              <a:buFontTx/>
              <a:buChar char="-"/>
            </a:pPr>
            <a:r>
              <a:rPr lang="it-IT" sz="1600" b="1" i="1" dirty="0"/>
              <a:t>Reproductive system</a:t>
            </a:r>
            <a:r>
              <a:rPr lang="it-IT" sz="1600" dirty="0"/>
              <a:t>: comportamento della specie (monogamia, poligamia,...),età di prima e ultima riproduzione, rapporto sessi, eventuale rapporto del tasso di riproduzione con la densità, dipendenza dei figli dalle madri nei primi anni di vita,...;</a:t>
            </a:r>
            <a:endParaRPr lang="it-IT" sz="1600" i="1" dirty="0"/>
          </a:p>
          <a:p>
            <a:pPr marL="285750" indent="-285750">
              <a:spcBef>
                <a:spcPts val="0"/>
              </a:spcBef>
              <a:buFontTx/>
              <a:buChar char="-"/>
            </a:pPr>
            <a:r>
              <a:rPr lang="it-IT" sz="1600" b="1" i="1" dirty="0"/>
              <a:t>Reproductive rates</a:t>
            </a:r>
            <a:r>
              <a:rPr lang="it-IT" sz="1600" dirty="0"/>
              <a:t>: distribuzioni di probabilità dell’abbondanza della cucciolata e del numero di cucciolate;</a:t>
            </a:r>
          </a:p>
        </p:txBody>
      </p:sp>
      <p:sp>
        <p:nvSpPr>
          <p:cNvPr id="10" name="Rettangolo 9">
            <a:extLst>
              <a:ext uri="{FF2B5EF4-FFF2-40B4-BE49-F238E27FC236}">
                <a16:creationId xmlns:a16="http://schemas.microsoft.com/office/drawing/2014/main" id="{F8BD8477-A6DE-4992-8C9C-06E7923A5B06}"/>
              </a:ext>
            </a:extLst>
          </p:cNvPr>
          <p:cNvSpPr/>
          <p:nvPr/>
        </p:nvSpPr>
        <p:spPr>
          <a:xfrm>
            <a:off x="9231178" y="3502241"/>
            <a:ext cx="2460713" cy="1284492"/>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cxnSp>
        <p:nvCxnSpPr>
          <p:cNvPr id="11" name="Connettore 2 10">
            <a:extLst>
              <a:ext uri="{FF2B5EF4-FFF2-40B4-BE49-F238E27FC236}">
                <a16:creationId xmlns:a16="http://schemas.microsoft.com/office/drawing/2014/main" id="{097500BE-F53B-4D97-AB1F-1A659B8BF385}"/>
              </a:ext>
            </a:extLst>
          </p:cNvPr>
          <p:cNvCxnSpPr>
            <a:cxnSpLocks/>
            <a:endCxn id="10" idx="1"/>
          </p:cNvCxnSpPr>
          <p:nvPr/>
        </p:nvCxnSpPr>
        <p:spPr>
          <a:xfrm flipV="1">
            <a:off x="7112000" y="4144487"/>
            <a:ext cx="2119178" cy="18523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5148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Connettore 2 12">
            <a:extLst>
              <a:ext uri="{FF2B5EF4-FFF2-40B4-BE49-F238E27FC236}">
                <a16:creationId xmlns:a16="http://schemas.microsoft.com/office/drawing/2014/main" id="{1D36E118-B039-45DC-87B0-64E642429CB9}"/>
              </a:ext>
            </a:extLst>
          </p:cNvPr>
          <p:cNvCxnSpPr>
            <a:cxnSpLocks/>
          </p:cNvCxnSpPr>
          <p:nvPr/>
        </p:nvCxnSpPr>
        <p:spPr>
          <a:xfrm flipV="1">
            <a:off x="11717343" y="3516655"/>
            <a:ext cx="0" cy="198750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7" name="Immagine 6" descr="Immagine che contiene screenshot, interni&#10;&#10;Descrizione generata automaticamente">
            <a:extLst>
              <a:ext uri="{FF2B5EF4-FFF2-40B4-BE49-F238E27FC236}">
                <a16:creationId xmlns:a16="http://schemas.microsoft.com/office/drawing/2014/main" id="{36A40E05-5CEF-4F18-8DD4-967098D808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9719" y="457545"/>
            <a:ext cx="4538738" cy="2971455"/>
          </a:xfrm>
          <a:prstGeom prst="rect">
            <a:avLst/>
          </a:prstGeom>
          <a:ln>
            <a:solidFill>
              <a:schemeClr val="tx1"/>
            </a:solidFill>
          </a:ln>
        </p:spPr>
      </p:pic>
      <p:pic>
        <p:nvPicPr>
          <p:cNvPr id="11" name="Immagine 10" descr="Immagine che contiene screenshot&#10;&#10;Descrizione generata automaticamente">
            <a:extLst>
              <a:ext uri="{FF2B5EF4-FFF2-40B4-BE49-F238E27FC236}">
                <a16:creationId xmlns:a16="http://schemas.microsoft.com/office/drawing/2014/main" id="{EDACB0CE-CA97-491D-B842-D962D11042A8}"/>
              </a:ext>
            </a:extLst>
          </p:cNvPr>
          <p:cNvPicPr>
            <a:picLocks noChangeAspect="1"/>
          </p:cNvPicPr>
          <p:nvPr/>
        </p:nvPicPr>
        <p:blipFill rotWithShape="1">
          <a:blip r:embed="rId3">
            <a:extLst>
              <a:ext uri="{28A0092B-C50C-407E-A947-70E740481C1C}">
                <a14:useLocalDpi xmlns:a14="http://schemas.microsoft.com/office/drawing/2010/main" val="0"/>
              </a:ext>
            </a:extLst>
          </a:blip>
          <a:srcRect l="1088" t="18062" r="1965" b="4903"/>
          <a:stretch/>
        </p:blipFill>
        <p:spPr>
          <a:xfrm>
            <a:off x="183985" y="4066998"/>
            <a:ext cx="4745714" cy="2531048"/>
          </a:xfrm>
          <a:prstGeom prst="rect">
            <a:avLst/>
          </a:prstGeom>
          <a:ln>
            <a:solidFill>
              <a:schemeClr val="tx1"/>
            </a:solidFill>
          </a:ln>
        </p:spPr>
      </p:pic>
      <p:sp>
        <p:nvSpPr>
          <p:cNvPr id="12" name="Titolo 1">
            <a:extLst>
              <a:ext uri="{FF2B5EF4-FFF2-40B4-BE49-F238E27FC236}">
                <a16:creationId xmlns:a16="http://schemas.microsoft.com/office/drawing/2014/main" id="{0D2743FE-00A7-4065-BB8A-B3DF1A611893}"/>
              </a:ext>
            </a:extLst>
          </p:cNvPr>
          <p:cNvSpPr txBox="1">
            <a:spLocks/>
          </p:cNvSpPr>
          <p:nvPr/>
        </p:nvSpPr>
        <p:spPr bwMode="black">
          <a:xfrm>
            <a:off x="2227898" y="157839"/>
            <a:ext cx="7729728" cy="571921"/>
          </a:xfrm>
          <a:prstGeom prst="rect">
            <a:avLst/>
          </a:prstGeom>
          <a:solidFill>
            <a:srgbClr val="FFFFFF"/>
          </a:solidFill>
          <a:ln w="31750" cap="sq">
            <a:solidFill>
              <a:srgbClr val="404040"/>
            </a:solidFill>
            <a:miter lim="800000"/>
          </a:ln>
        </p:spPr>
        <p:txBody>
          <a:bodyPr vert="horz" lIns="182880" tIns="182880" rIns="182880" bIns="182880" rtlCol="0" anchor="ctr">
            <a:normAutofit fontScale="60000" lnSpcReduction="20000"/>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it-IT" dirty="0"/>
              <a:t>Test di sensitività</a:t>
            </a:r>
          </a:p>
        </p:txBody>
      </p:sp>
      <p:sp>
        <p:nvSpPr>
          <p:cNvPr id="2" name="CasellaDiTesto 1">
            <a:extLst>
              <a:ext uri="{FF2B5EF4-FFF2-40B4-BE49-F238E27FC236}">
                <a16:creationId xmlns:a16="http://schemas.microsoft.com/office/drawing/2014/main" id="{BC8C5D9F-E731-4FCF-BBE3-4D56B9CC5F64}"/>
              </a:ext>
            </a:extLst>
          </p:cNvPr>
          <p:cNvSpPr txBox="1"/>
          <p:nvPr/>
        </p:nvSpPr>
        <p:spPr>
          <a:xfrm>
            <a:off x="183985" y="874885"/>
            <a:ext cx="3826689" cy="2800767"/>
          </a:xfrm>
          <a:prstGeom prst="rect">
            <a:avLst/>
          </a:prstGeom>
          <a:noFill/>
        </p:spPr>
        <p:txBody>
          <a:bodyPr wrap="square" rtlCol="0">
            <a:spAutoFit/>
          </a:bodyPr>
          <a:lstStyle/>
          <a:p>
            <a:r>
              <a:rPr lang="it-IT" sz="1600" dirty="0"/>
              <a:t>Un test di sensitività è uno strumento utile per valutare se una piccola variazione di un parametro (per esempio di uno noto ma con incertezza) causa grandi cambiamenti nella dinamica della popolazione. </a:t>
            </a:r>
          </a:p>
          <a:p>
            <a:r>
              <a:rPr lang="it-IT" sz="1600" dirty="0"/>
              <a:t>Vortex itera questo test come uno scenario a parte, in cui mantiene costasti tutti gli input, tranne quelli che si vuole analizzare. La variazione di questi parametri è applicata con diversi metodi (per esempio in modo casuale all’interno di un certo range).</a:t>
            </a:r>
          </a:p>
        </p:txBody>
      </p:sp>
      <p:sp>
        <p:nvSpPr>
          <p:cNvPr id="3" name="CasellaDiTesto 2">
            <a:extLst>
              <a:ext uri="{FF2B5EF4-FFF2-40B4-BE49-F238E27FC236}">
                <a16:creationId xmlns:a16="http://schemas.microsoft.com/office/drawing/2014/main" id="{39B26C1F-C2C5-4BFF-9CCD-09362D4F295F}"/>
              </a:ext>
            </a:extLst>
          </p:cNvPr>
          <p:cNvSpPr txBox="1"/>
          <p:nvPr/>
        </p:nvSpPr>
        <p:spPr>
          <a:xfrm>
            <a:off x="5177155" y="4711841"/>
            <a:ext cx="6768716" cy="2062103"/>
          </a:xfrm>
          <a:prstGeom prst="rect">
            <a:avLst/>
          </a:prstGeom>
          <a:noFill/>
        </p:spPr>
        <p:txBody>
          <a:bodyPr wrap="square" rtlCol="0">
            <a:spAutoFit/>
          </a:bodyPr>
          <a:lstStyle/>
          <a:p>
            <a:r>
              <a:rPr lang="it-IT" sz="1600" dirty="0"/>
              <a:t>Il test viene eseguito come una simulazione (quindi con già un certo numero    di iterazioni) ma ripetuta più volte; per questo è un processo molto più lungo, inoltre, per essere affidabile, le iterazioni da svolgere devono essere molte.</a:t>
            </a:r>
          </a:p>
          <a:p>
            <a:r>
              <a:rPr lang="it-IT" sz="1600" dirty="0"/>
              <a:t>Anche il test di sensitività possiede i suoi output, sotto forma di grafici e tabelle, che analizzano l’influenza della variazione del parametro sul sistema.</a:t>
            </a:r>
          </a:p>
          <a:p>
            <a:r>
              <a:rPr lang="it-IT" sz="1600" dirty="0"/>
              <a:t>Con questo strumento si possono trovare quei parametri a cui il sistema è molto sensibile e sui quali è conveniente svolgere ulteriori raccolte dati e ricerche per diminuirne l’incertezza.</a:t>
            </a:r>
          </a:p>
        </p:txBody>
      </p:sp>
      <p:pic>
        <p:nvPicPr>
          <p:cNvPr id="5" name="Immagine 4" descr="Immagine che contiene screenshot&#10;&#10;Descrizione generata automaticamente">
            <a:extLst>
              <a:ext uri="{FF2B5EF4-FFF2-40B4-BE49-F238E27FC236}">
                <a16:creationId xmlns:a16="http://schemas.microsoft.com/office/drawing/2014/main" id="{F2222105-A10E-48E1-9193-E5369DFCFA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33226" y="1534767"/>
            <a:ext cx="5355862" cy="3016910"/>
          </a:xfrm>
          <a:prstGeom prst="rect">
            <a:avLst/>
          </a:prstGeom>
          <a:ln>
            <a:solidFill>
              <a:schemeClr val="tx1"/>
            </a:solidFill>
          </a:ln>
        </p:spPr>
      </p:pic>
      <p:sp>
        <p:nvSpPr>
          <p:cNvPr id="8" name="CasellaDiTesto 7">
            <a:extLst>
              <a:ext uri="{FF2B5EF4-FFF2-40B4-BE49-F238E27FC236}">
                <a16:creationId xmlns:a16="http://schemas.microsoft.com/office/drawing/2014/main" id="{B2880CD3-0E33-4766-8939-B084ECEE40DF}"/>
              </a:ext>
            </a:extLst>
          </p:cNvPr>
          <p:cNvSpPr txBox="1"/>
          <p:nvPr/>
        </p:nvSpPr>
        <p:spPr>
          <a:xfrm>
            <a:off x="9067660" y="3608755"/>
            <a:ext cx="1656112" cy="307777"/>
          </a:xfrm>
          <a:prstGeom prst="rect">
            <a:avLst/>
          </a:prstGeom>
          <a:solidFill>
            <a:schemeClr val="bg1"/>
          </a:solidFill>
          <a:ln>
            <a:solidFill>
              <a:schemeClr val="tx1"/>
            </a:solidFill>
          </a:ln>
        </p:spPr>
        <p:txBody>
          <a:bodyPr wrap="square" rtlCol="0">
            <a:spAutoFit/>
          </a:bodyPr>
          <a:lstStyle/>
          <a:p>
            <a:r>
              <a:rPr lang="it-IT" sz="1400" dirty="0"/>
              <a:t>Parametri da testare</a:t>
            </a:r>
          </a:p>
        </p:txBody>
      </p:sp>
      <p:sp>
        <p:nvSpPr>
          <p:cNvPr id="9" name="Rettangolo 8">
            <a:extLst>
              <a:ext uri="{FF2B5EF4-FFF2-40B4-BE49-F238E27FC236}">
                <a16:creationId xmlns:a16="http://schemas.microsoft.com/office/drawing/2014/main" id="{AF5FD02A-8A2C-41FF-8261-7D59D29622AA}"/>
              </a:ext>
            </a:extLst>
          </p:cNvPr>
          <p:cNvSpPr/>
          <p:nvPr/>
        </p:nvSpPr>
        <p:spPr>
          <a:xfrm>
            <a:off x="4476905" y="2506212"/>
            <a:ext cx="3921371" cy="755779"/>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cxnSp>
        <p:nvCxnSpPr>
          <p:cNvPr id="10" name="Connettore 2 9">
            <a:extLst>
              <a:ext uri="{FF2B5EF4-FFF2-40B4-BE49-F238E27FC236}">
                <a16:creationId xmlns:a16="http://schemas.microsoft.com/office/drawing/2014/main" id="{54D990AD-6D83-451E-8CEC-209A8800E1EC}"/>
              </a:ext>
            </a:extLst>
          </p:cNvPr>
          <p:cNvCxnSpPr>
            <a:cxnSpLocks/>
          </p:cNvCxnSpPr>
          <p:nvPr/>
        </p:nvCxnSpPr>
        <p:spPr>
          <a:xfrm flipH="1" flipV="1">
            <a:off x="8398276" y="3043222"/>
            <a:ext cx="1190812" cy="56553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4" name="Rettangolo 13">
            <a:extLst>
              <a:ext uri="{FF2B5EF4-FFF2-40B4-BE49-F238E27FC236}">
                <a16:creationId xmlns:a16="http://schemas.microsoft.com/office/drawing/2014/main" id="{68513989-CF1C-436E-B4F3-A6373E909830}"/>
              </a:ext>
            </a:extLst>
          </p:cNvPr>
          <p:cNvSpPr/>
          <p:nvPr/>
        </p:nvSpPr>
        <p:spPr>
          <a:xfrm>
            <a:off x="11230252" y="5520584"/>
            <a:ext cx="715619" cy="222308"/>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2234620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Connettore 2 30">
            <a:extLst>
              <a:ext uri="{FF2B5EF4-FFF2-40B4-BE49-F238E27FC236}">
                <a16:creationId xmlns:a16="http://schemas.microsoft.com/office/drawing/2014/main" id="{797F04ED-908C-4454-9453-CC8C5FA9678E}"/>
              </a:ext>
            </a:extLst>
          </p:cNvPr>
          <p:cNvCxnSpPr>
            <a:cxnSpLocks/>
          </p:cNvCxnSpPr>
          <p:nvPr/>
        </p:nvCxnSpPr>
        <p:spPr>
          <a:xfrm>
            <a:off x="6533965" y="3266683"/>
            <a:ext cx="1401412" cy="258095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7" name="Immagine 6">
            <a:extLst>
              <a:ext uri="{FF2B5EF4-FFF2-40B4-BE49-F238E27FC236}">
                <a16:creationId xmlns:a16="http://schemas.microsoft.com/office/drawing/2014/main" id="{43BD89B7-DC45-4508-B656-D519B132DC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7808" y="688617"/>
            <a:ext cx="3200677" cy="1623201"/>
          </a:xfrm>
          <a:prstGeom prst="rect">
            <a:avLst/>
          </a:prstGeom>
          <a:ln>
            <a:solidFill>
              <a:schemeClr val="tx1"/>
            </a:solidFill>
          </a:ln>
        </p:spPr>
      </p:pic>
      <p:pic>
        <p:nvPicPr>
          <p:cNvPr id="9" name="Immagine 8" descr="Immagine che contiene testo&#10;&#10;Descrizione generata automaticamente">
            <a:extLst>
              <a:ext uri="{FF2B5EF4-FFF2-40B4-BE49-F238E27FC236}">
                <a16:creationId xmlns:a16="http://schemas.microsoft.com/office/drawing/2014/main" id="{9D716768-A43F-4649-A244-676808AC51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5378" y="2423386"/>
            <a:ext cx="3665538" cy="3970364"/>
          </a:xfrm>
          <a:prstGeom prst="rect">
            <a:avLst/>
          </a:prstGeom>
          <a:ln>
            <a:solidFill>
              <a:schemeClr val="tx1"/>
            </a:solidFill>
          </a:ln>
        </p:spPr>
      </p:pic>
      <p:pic>
        <p:nvPicPr>
          <p:cNvPr id="11" name="Immagine 10" descr="Immagine che contiene screenshot&#10;&#10;Descrizione generata automaticamente">
            <a:extLst>
              <a:ext uri="{FF2B5EF4-FFF2-40B4-BE49-F238E27FC236}">
                <a16:creationId xmlns:a16="http://schemas.microsoft.com/office/drawing/2014/main" id="{5638B170-B620-4979-8EC3-F2BFD5EEBEAE}"/>
              </a:ext>
            </a:extLst>
          </p:cNvPr>
          <p:cNvPicPr>
            <a:picLocks noChangeAspect="1"/>
          </p:cNvPicPr>
          <p:nvPr/>
        </p:nvPicPr>
        <p:blipFill rotWithShape="1">
          <a:blip r:embed="rId4">
            <a:extLst>
              <a:ext uri="{28A0092B-C50C-407E-A947-70E740481C1C}">
                <a14:useLocalDpi xmlns:a14="http://schemas.microsoft.com/office/drawing/2010/main" val="0"/>
              </a:ext>
            </a:extLst>
          </a:blip>
          <a:srcRect l="428" t="22578" r="1150" b="7467"/>
          <a:stretch/>
        </p:blipFill>
        <p:spPr>
          <a:xfrm>
            <a:off x="252902" y="1258979"/>
            <a:ext cx="5078027" cy="2105677"/>
          </a:xfrm>
          <a:prstGeom prst="rect">
            <a:avLst/>
          </a:prstGeom>
          <a:ln>
            <a:solidFill>
              <a:schemeClr val="tx1"/>
            </a:solidFill>
          </a:ln>
        </p:spPr>
      </p:pic>
      <p:sp>
        <p:nvSpPr>
          <p:cNvPr id="14" name="Titolo 1">
            <a:extLst>
              <a:ext uri="{FF2B5EF4-FFF2-40B4-BE49-F238E27FC236}">
                <a16:creationId xmlns:a16="http://schemas.microsoft.com/office/drawing/2014/main" id="{F88FDF7A-568D-4FC7-A171-2129FCC08D39}"/>
              </a:ext>
            </a:extLst>
          </p:cNvPr>
          <p:cNvSpPr txBox="1">
            <a:spLocks/>
          </p:cNvSpPr>
          <p:nvPr/>
        </p:nvSpPr>
        <p:spPr bwMode="black">
          <a:xfrm>
            <a:off x="2227898" y="157839"/>
            <a:ext cx="7729728" cy="571921"/>
          </a:xfrm>
          <a:prstGeom prst="rect">
            <a:avLst/>
          </a:prstGeom>
          <a:solidFill>
            <a:srgbClr val="FFFFFF"/>
          </a:solidFill>
          <a:ln w="31750" cap="sq">
            <a:solidFill>
              <a:srgbClr val="404040"/>
            </a:solidFill>
            <a:miter lim="800000"/>
          </a:ln>
        </p:spPr>
        <p:txBody>
          <a:bodyPr vert="horz" lIns="182880" tIns="182880" rIns="182880" bIns="182880" rtlCol="0" anchor="ctr">
            <a:normAutofit fontScale="60000" lnSpcReduction="20000"/>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it-IT" dirty="0"/>
              <a:t>output</a:t>
            </a:r>
          </a:p>
        </p:txBody>
      </p:sp>
      <p:sp>
        <p:nvSpPr>
          <p:cNvPr id="6" name="CasellaDiTesto 5">
            <a:extLst>
              <a:ext uri="{FF2B5EF4-FFF2-40B4-BE49-F238E27FC236}">
                <a16:creationId xmlns:a16="http://schemas.microsoft.com/office/drawing/2014/main" id="{0345401D-DB17-4C74-B4E7-B216DF709723}"/>
              </a:ext>
            </a:extLst>
          </p:cNvPr>
          <p:cNvSpPr txBox="1"/>
          <p:nvPr/>
        </p:nvSpPr>
        <p:spPr>
          <a:xfrm>
            <a:off x="97654" y="3704551"/>
            <a:ext cx="7729728" cy="2800767"/>
          </a:xfrm>
          <a:prstGeom prst="rect">
            <a:avLst/>
          </a:prstGeom>
          <a:noFill/>
        </p:spPr>
        <p:txBody>
          <a:bodyPr wrap="square" rtlCol="0">
            <a:spAutoFit/>
          </a:bodyPr>
          <a:lstStyle/>
          <a:p>
            <a:r>
              <a:rPr lang="it-IT" sz="1600" dirty="0"/>
              <a:t>La sezione output fornisce cinque finestre per analizzare i vari risultati:</a:t>
            </a:r>
          </a:p>
          <a:p>
            <a:pPr marL="285750" indent="-285750">
              <a:buFontTx/>
              <a:buChar char="-"/>
            </a:pPr>
            <a:r>
              <a:rPr lang="it-IT" sz="1600" b="1" dirty="0"/>
              <a:t>Riassunto degli input</a:t>
            </a:r>
            <a:r>
              <a:rPr lang="it-IT" sz="1600" dirty="0"/>
              <a:t>, divisi per scenario;</a:t>
            </a:r>
          </a:p>
          <a:p>
            <a:pPr marL="285750" indent="-285750">
              <a:buFontTx/>
              <a:buChar char="-"/>
            </a:pPr>
            <a:r>
              <a:rPr lang="it-IT" sz="1600" b="1" dirty="0"/>
              <a:t>Risultati deterministici</a:t>
            </a:r>
            <a:r>
              <a:rPr lang="it-IT" sz="1600" dirty="0"/>
              <a:t>: calcolati ancora prima di eseguire la simulazione, rappresentano l’andamento della popolazione in assenza di variabili stocastiche (la crescita è in questi casi spesso maggiore di quella derivante dalla simulazione);</a:t>
            </a:r>
          </a:p>
          <a:p>
            <a:pPr marL="285750" indent="-285750">
              <a:buFontTx/>
              <a:buChar char="-"/>
            </a:pPr>
            <a:r>
              <a:rPr lang="it-IT" sz="1600" b="1" dirty="0"/>
              <a:t>Riassunto degli output</a:t>
            </a:r>
            <a:r>
              <a:rPr lang="it-IT" sz="1600" dirty="0"/>
              <a:t>: raccoglie alcuni risultati di base sulla simulazione anno per anno (probabilità di estinzione, dimensione media della popolazione, diversità genetica media,…), oltre che i valori medi su tutti gli anni della simulazione;</a:t>
            </a:r>
          </a:p>
          <a:p>
            <a:pPr marL="285750" indent="-285750">
              <a:buFontTx/>
              <a:buChar char="-"/>
            </a:pPr>
            <a:r>
              <a:rPr lang="it-IT" sz="1600" b="1" dirty="0"/>
              <a:t>Tabelle degli output</a:t>
            </a:r>
            <a:r>
              <a:rPr lang="it-IT" sz="1600" dirty="0"/>
              <a:t>: raccolgono tutti i dati della simulazione in modo più dettagliato,</a:t>
            </a:r>
          </a:p>
          <a:p>
            <a:pPr marL="285750" indent="-285750">
              <a:buFontTx/>
              <a:buChar char="-"/>
            </a:pPr>
            <a:r>
              <a:rPr lang="it-IT" sz="1600" b="1" dirty="0"/>
              <a:t>Tabelle ST </a:t>
            </a:r>
            <a:r>
              <a:rPr lang="it-IT" sz="1600" dirty="0"/>
              <a:t>(test di sensitività): stesse informazioni delle tabelle degli output, ma per un’eventuale analisi di sensitività svolta.</a:t>
            </a:r>
          </a:p>
        </p:txBody>
      </p:sp>
      <p:sp>
        <p:nvSpPr>
          <p:cNvPr id="8" name="CasellaDiTesto 7">
            <a:extLst>
              <a:ext uri="{FF2B5EF4-FFF2-40B4-BE49-F238E27FC236}">
                <a16:creationId xmlns:a16="http://schemas.microsoft.com/office/drawing/2014/main" id="{CDBF14B9-C4A2-4C10-8955-E9C892065BF8}"/>
              </a:ext>
            </a:extLst>
          </p:cNvPr>
          <p:cNvSpPr txBox="1"/>
          <p:nvPr/>
        </p:nvSpPr>
        <p:spPr>
          <a:xfrm>
            <a:off x="10146802" y="577049"/>
            <a:ext cx="1780858" cy="523220"/>
          </a:xfrm>
          <a:prstGeom prst="rect">
            <a:avLst/>
          </a:prstGeom>
          <a:solidFill>
            <a:schemeClr val="bg1"/>
          </a:solidFill>
          <a:ln>
            <a:solidFill>
              <a:schemeClr val="tx1"/>
            </a:solidFill>
          </a:ln>
        </p:spPr>
        <p:txBody>
          <a:bodyPr wrap="square" rtlCol="0">
            <a:spAutoFit/>
          </a:bodyPr>
          <a:lstStyle/>
          <a:p>
            <a:r>
              <a:rPr lang="it-IT" sz="1400" dirty="0"/>
              <a:t>Esempio del riassunto degli output:</a:t>
            </a:r>
          </a:p>
        </p:txBody>
      </p:sp>
      <p:sp>
        <p:nvSpPr>
          <p:cNvPr id="10" name="CasellaDiTesto 9">
            <a:extLst>
              <a:ext uri="{FF2B5EF4-FFF2-40B4-BE49-F238E27FC236}">
                <a16:creationId xmlns:a16="http://schemas.microsoft.com/office/drawing/2014/main" id="{E97C56BC-DD89-4E56-A856-E214B4CB7C11}"/>
              </a:ext>
            </a:extLst>
          </p:cNvPr>
          <p:cNvSpPr txBox="1"/>
          <p:nvPr/>
        </p:nvSpPr>
        <p:spPr>
          <a:xfrm>
            <a:off x="85479" y="1090781"/>
            <a:ext cx="2683871" cy="307777"/>
          </a:xfrm>
          <a:prstGeom prst="rect">
            <a:avLst/>
          </a:prstGeom>
          <a:solidFill>
            <a:schemeClr val="bg1"/>
          </a:solidFill>
          <a:ln>
            <a:solidFill>
              <a:schemeClr val="tx1"/>
            </a:solidFill>
          </a:ln>
        </p:spPr>
        <p:txBody>
          <a:bodyPr wrap="square" rtlCol="0">
            <a:spAutoFit/>
          </a:bodyPr>
          <a:lstStyle/>
          <a:p>
            <a:r>
              <a:rPr lang="it-IT" sz="1400" dirty="0"/>
              <a:t>Esempio dei risultati deterministici</a:t>
            </a:r>
          </a:p>
        </p:txBody>
      </p:sp>
      <p:cxnSp>
        <p:nvCxnSpPr>
          <p:cNvPr id="12" name="Connettore 2 11">
            <a:extLst>
              <a:ext uri="{FF2B5EF4-FFF2-40B4-BE49-F238E27FC236}">
                <a16:creationId xmlns:a16="http://schemas.microsoft.com/office/drawing/2014/main" id="{24A2614F-85CE-4A6E-AE28-AC85218CB215}"/>
              </a:ext>
            </a:extLst>
          </p:cNvPr>
          <p:cNvCxnSpPr>
            <a:cxnSpLocks/>
            <a:stCxn id="19" idx="2"/>
            <a:endCxn id="18" idx="1"/>
          </p:cNvCxnSpPr>
          <p:nvPr/>
        </p:nvCxnSpPr>
        <p:spPr>
          <a:xfrm>
            <a:off x="6638872" y="2676386"/>
            <a:ext cx="1296506" cy="26228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Connettore 2 12">
            <a:extLst>
              <a:ext uri="{FF2B5EF4-FFF2-40B4-BE49-F238E27FC236}">
                <a16:creationId xmlns:a16="http://schemas.microsoft.com/office/drawing/2014/main" id="{80692988-8523-4723-957B-FDD7BE1984F9}"/>
              </a:ext>
            </a:extLst>
          </p:cNvPr>
          <p:cNvCxnSpPr>
            <a:cxnSpLocks/>
          </p:cNvCxnSpPr>
          <p:nvPr/>
        </p:nvCxnSpPr>
        <p:spPr>
          <a:xfrm flipV="1">
            <a:off x="6849635" y="1157580"/>
            <a:ext cx="1318173" cy="51304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8" name="Rettangolo 17">
            <a:extLst>
              <a:ext uri="{FF2B5EF4-FFF2-40B4-BE49-F238E27FC236}">
                <a16:creationId xmlns:a16="http://schemas.microsoft.com/office/drawing/2014/main" id="{D90C4A2D-40FE-4090-A18D-994BFC2C18A0}"/>
              </a:ext>
            </a:extLst>
          </p:cNvPr>
          <p:cNvSpPr/>
          <p:nvPr/>
        </p:nvSpPr>
        <p:spPr>
          <a:xfrm>
            <a:off x="7935378" y="2769303"/>
            <a:ext cx="2859869" cy="338736"/>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9" name="CasellaDiTesto 18">
            <a:extLst>
              <a:ext uri="{FF2B5EF4-FFF2-40B4-BE49-F238E27FC236}">
                <a16:creationId xmlns:a16="http://schemas.microsoft.com/office/drawing/2014/main" id="{3FF13933-FF35-41F0-8629-A5F65B3970BE}"/>
              </a:ext>
            </a:extLst>
          </p:cNvPr>
          <p:cNvSpPr txBox="1"/>
          <p:nvPr/>
        </p:nvSpPr>
        <p:spPr>
          <a:xfrm>
            <a:off x="5748443" y="2153166"/>
            <a:ext cx="1780858" cy="523220"/>
          </a:xfrm>
          <a:prstGeom prst="rect">
            <a:avLst/>
          </a:prstGeom>
          <a:solidFill>
            <a:schemeClr val="bg1"/>
          </a:solidFill>
          <a:ln>
            <a:solidFill>
              <a:schemeClr val="tx1"/>
            </a:solidFill>
          </a:ln>
        </p:spPr>
        <p:txBody>
          <a:bodyPr wrap="square" rtlCol="0">
            <a:spAutoFit/>
          </a:bodyPr>
          <a:lstStyle/>
          <a:p>
            <a:r>
              <a:rPr lang="it-IT" sz="1400" dirty="0"/>
              <a:t>Probabilità di estinzione</a:t>
            </a:r>
          </a:p>
        </p:txBody>
      </p:sp>
      <p:sp>
        <p:nvSpPr>
          <p:cNvPr id="25" name="CasellaDiTesto 24">
            <a:extLst>
              <a:ext uri="{FF2B5EF4-FFF2-40B4-BE49-F238E27FC236}">
                <a16:creationId xmlns:a16="http://schemas.microsoft.com/office/drawing/2014/main" id="{0970984F-5D4A-4C28-87B9-D183426F51C6}"/>
              </a:ext>
            </a:extLst>
          </p:cNvPr>
          <p:cNvSpPr txBox="1"/>
          <p:nvPr/>
        </p:nvSpPr>
        <p:spPr>
          <a:xfrm>
            <a:off x="5867607" y="1565090"/>
            <a:ext cx="1780858" cy="307777"/>
          </a:xfrm>
          <a:prstGeom prst="rect">
            <a:avLst/>
          </a:prstGeom>
          <a:solidFill>
            <a:schemeClr val="bg1"/>
          </a:solidFill>
          <a:ln>
            <a:solidFill>
              <a:schemeClr val="tx1"/>
            </a:solidFill>
          </a:ln>
        </p:spPr>
        <p:txBody>
          <a:bodyPr wrap="square" rtlCol="0">
            <a:spAutoFit/>
          </a:bodyPr>
          <a:lstStyle/>
          <a:p>
            <a:r>
              <a:rPr lang="it-IT" sz="1400" dirty="0"/>
              <a:t>Output all’anno 100</a:t>
            </a:r>
          </a:p>
        </p:txBody>
      </p:sp>
      <p:sp>
        <p:nvSpPr>
          <p:cNvPr id="28" name="Rettangolo 27">
            <a:extLst>
              <a:ext uri="{FF2B5EF4-FFF2-40B4-BE49-F238E27FC236}">
                <a16:creationId xmlns:a16="http://schemas.microsoft.com/office/drawing/2014/main" id="{A9444A54-B191-49B3-B86F-78A75747F70C}"/>
              </a:ext>
            </a:extLst>
          </p:cNvPr>
          <p:cNvSpPr/>
          <p:nvPr/>
        </p:nvSpPr>
        <p:spPr>
          <a:xfrm>
            <a:off x="7935377" y="5572586"/>
            <a:ext cx="3433108" cy="773235"/>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0" name="CasellaDiTesto 29">
            <a:extLst>
              <a:ext uri="{FF2B5EF4-FFF2-40B4-BE49-F238E27FC236}">
                <a16:creationId xmlns:a16="http://schemas.microsoft.com/office/drawing/2014/main" id="{4E362D33-E836-49CD-B615-074C723ED983}"/>
              </a:ext>
            </a:extLst>
          </p:cNvPr>
          <p:cNvSpPr txBox="1"/>
          <p:nvPr/>
        </p:nvSpPr>
        <p:spPr>
          <a:xfrm>
            <a:off x="5506267" y="2960309"/>
            <a:ext cx="1780858" cy="307777"/>
          </a:xfrm>
          <a:prstGeom prst="rect">
            <a:avLst/>
          </a:prstGeom>
          <a:solidFill>
            <a:schemeClr val="bg1"/>
          </a:solidFill>
          <a:ln>
            <a:solidFill>
              <a:schemeClr val="tx1"/>
            </a:solidFill>
          </a:ln>
        </p:spPr>
        <p:txBody>
          <a:bodyPr wrap="square" rtlCol="0">
            <a:spAutoFit/>
          </a:bodyPr>
          <a:lstStyle/>
          <a:p>
            <a:r>
              <a:rPr lang="it-IT" sz="1400" dirty="0"/>
              <a:t>Aspetti genetici</a:t>
            </a:r>
          </a:p>
        </p:txBody>
      </p:sp>
    </p:spTree>
    <p:extLst>
      <p:ext uri="{BB962C8B-B14F-4D97-AF65-F5344CB8AC3E}">
        <p14:creationId xmlns:p14="http://schemas.microsoft.com/office/powerpoint/2010/main" val="15052759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descr="Immagine che contiene screenshot&#10;&#10;Descrizione generata automaticamente">
            <a:extLst>
              <a:ext uri="{FF2B5EF4-FFF2-40B4-BE49-F238E27FC236}">
                <a16:creationId xmlns:a16="http://schemas.microsoft.com/office/drawing/2014/main" id="{FD8B692A-A27C-4AFB-88E1-148DBB8F90B6}"/>
              </a:ext>
            </a:extLst>
          </p:cNvPr>
          <p:cNvPicPr>
            <a:picLocks noChangeAspect="1"/>
          </p:cNvPicPr>
          <p:nvPr/>
        </p:nvPicPr>
        <p:blipFill rotWithShape="1">
          <a:blip r:embed="rId2">
            <a:extLst>
              <a:ext uri="{28A0092B-C50C-407E-A947-70E740481C1C}">
                <a14:useLocalDpi xmlns:a14="http://schemas.microsoft.com/office/drawing/2010/main" val="0"/>
              </a:ext>
            </a:extLst>
          </a:blip>
          <a:srcRect l="894" t="18727" r="18051" b="5124"/>
          <a:stretch/>
        </p:blipFill>
        <p:spPr>
          <a:xfrm>
            <a:off x="111778" y="842999"/>
            <a:ext cx="4114989" cy="2586001"/>
          </a:xfrm>
          <a:prstGeom prst="rect">
            <a:avLst/>
          </a:prstGeom>
          <a:ln>
            <a:noFill/>
          </a:ln>
        </p:spPr>
      </p:pic>
      <p:sp>
        <p:nvSpPr>
          <p:cNvPr id="10" name="Titolo 1">
            <a:extLst>
              <a:ext uri="{FF2B5EF4-FFF2-40B4-BE49-F238E27FC236}">
                <a16:creationId xmlns:a16="http://schemas.microsoft.com/office/drawing/2014/main" id="{91B17DC7-3926-4485-B772-8CC1D8428943}"/>
              </a:ext>
            </a:extLst>
          </p:cNvPr>
          <p:cNvSpPr txBox="1">
            <a:spLocks/>
          </p:cNvSpPr>
          <p:nvPr/>
        </p:nvSpPr>
        <p:spPr bwMode="black">
          <a:xfrm>
            <a:off x="2227898" y="157839"/>
            <a:ext cx="7729728" cy="571921"/>
          </a:xfrm>
          <a:prstGeom prst="rect">
            <a:avLst/>
          </a:prstGeom>
          <a:solidFill>
            <a:srgbClr val="FFFFFF"/>
          </a:solidFill>
          <a:ln w="31750" cap="sq">
            <a:solidFill>
              <a:srgbClr val="404040"/>
            </a:solidFill>
            <a:miter lim="800000"/>
          </a:ln>
        </p:spPr>
        <p:txBody>
          <a:bodyPr vert="horz" lIns="182880" tIns="182880" rIns="182880" bIns="182880" rtlCol="0" anchor="ctr">
            <a:normAutofit fontScale="60000" lnSpcReduction="20000"/>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it-IT" dirty="0"/>
              <a:t>output</a:t>
            </a:r>
          </a:p>
        </p:txBody>
      </p:sp>
      <p:sp>
        <p:nvSpPr>
          <p:cNvPr id="2" name="CasellaDiTesto 1">
            <a:extLst>
              <a:ext uri="{FF2B5EF4-FFF2-40B4-BE49-F238E27FC236}">
                <a16:creationId xmlns:a16="http://schemas.microsoft.com/office/drawing/2014/main" id="{1474E03F-A9A9-4829-9806-E9C4F698F868}"/>
              </a:ext>
            </a:extLst>
          </p:cNvPr>
          <p:cNvSpPr txBox="1"/>
          <p:nvPr/>
        </p:nvSpPr>
        <p:spPr>
          <a:xfrm>
            <a:off x="57216" y="6273864"/>
            <a:ext cx="12281449" cy="523220"/>
          </a:xfrm>
          <a:prstGeom prst="rect">
            <a:avLst/>
          </a:prstGeom>
          <a:noFill/>
        </p:spPr>
        <p:txBody>
          <a:bodyPr wrap="square" rtlCol="0">
            <a:spAutoFit/>
          </a:bodyPr>
          <a:lstStyle/>
          <a:p>
            <a:r>
              <a:rPr lang="it-IT" sz="1400" dirty="0">
                <a:solidFill>
                  <a:schemeClr val="accent6">
                    <a:lumMod val="75000"/>
                  </a:schemeClr>
                </a:solidFill>
              </a:rPr>
              <a:t>(i risultati ottenuti con poche iterazioni (10) solo per permettere una più semplice lettura dei grafici, come consigliato nel manuale, è preferibile, per un’analisi più affidabile, un numero di iterazioni fino a anche a 1000)</a:t>
            </a:r>
          </a:p>
        </p:txBody>
      </p:sp>
      <p:sp>
        <p:nvSpPr>
          <p:cNvPr id="6" name="CasellaDiTesto 5">
            <a:extLst>
              <a:ext uri="{FF2B5EF4-FFF2-40B4-BE49-F238E27FC236}">
                <a16:creationId xmlns:a16="http://schemas.microsoft.com/office/drawing/2014/main" id="{D8215536-9D44-4675-8E45-4393047B03A6}"/>
              </a:ext>
            </a:extLst>
          </p:cNvPr>
          <p:cNvSpPr txBox="1"/>
          <p:nvPr/>
        </p:nvSpPr>
        <p:spPr>
          <a:xfrm>
            <a:off x="5459029" y="890234"/>
            <a:ext cx="5615847" cy="1754326"/>
          </a:xfrm>
          <a:prstGeom prst="rect">
            <a:avLst/>
          </a:prstGeom>
          <a:noFill/>
        </p:spPr>
        <p:txBody>
          <a:bodyPr wrap="square" rtlCol="0">
            <a:spAutoFit/>
          </a:bodyPr>
          <a:lstStyle/>
          <a:p>
            <a:r>
              <a:rPr lang="it-IT" dirty="0"/>
              <a:t>Riguardo l’aspetto grafico, Vortex fornisce già durante la simulazione l’andamento della popolazione nelle varie iterazioni, ovvero al variare dei parametri stocastici. </a:t>
            </a:r>
          </a:p>
          <a:p>
            <a:r>
              <a:rPr lang="it-IT" dirty="0"/>
              <a:t>Oltre a questi la sezione </a:t>
            </a:r>
            <a:r>
              <a:rPr lang="it-IT" i="1" dirty="0"/>
              <a:t>Tabelle e grafici </a:t>
            </a:r>
            <a:r>
              <a:rPr lang="it-IT" dirty="0"/>
              <a:t>fornisce grafiche maggiormente personalizzabili che analizzano l’andamento specifici parametri negli anni.</a:t>
            </a:r>
          </a:p>
        </p:txBody>
      </p:sp>
      <p:pic>
        <p:nvPicPr>
          <p:cNvPr id="5" name="Segnaposto contenuto 4" descr="Immagine che contiene screenshot&#10;&#10;Descrizione generata automaticamente">
            <a:extLst>
              <a:ext uri="{FF2B5EF4-FFF2-40B4-BE49-F238E27FC236}">
                <a16:creationId xmlns:a16="http://schemas.microsoft.com/office/drawing/2014/main" id="{83578D9D-5283-4682-9053-35AE5CA1C47F}"/>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776" t="16561" r="19070" b="4803"/>
          <a:stretch/>
        </p:blipFill>
        <p:spPr>
          <a:xfrm>
            <a:off x="111777" y="3512566"/>
            <a:ext cx="4114990" cy="2699241"/>
          </a:xfrm>
          <a:ln>
            <a:noFill/>
          </a:ln>
        </p:spPr>
      </p:pic>
      <p:pic>
        <p:nvPicPr>
          <p:cNvPr id="11" name="Immagine 10" descr="Immagine che contiene screenshot&#10;&#10;Descrizione generata automaticamente">
            <a:extLst>
              <a:ext uri="{FF2B5EF4-FFF2-40B4-BE49-F238E27FC236}">
                <a16:creationId xmlns:a16="http://schemas.microsoft.com/office/drawing/2014/main" id="{5AC33352-F684-4003-8DBF-8E3E676DCF26}"/>
              </a:ext>
            </a:extLst>
          </p:cNvPr>
          <p:cNvPicPr>
            <a:picLocks noChangeAspect="1"/>
          </p:cNvPicPr>
          <p:nvPr/>
        </p:nvPicPr>
        <p:blipFill rotWithShape="1">
          <a:blip r:embed="rId4">
            <a:extLst>
              <a:ext uri="{28A0092B-C50C-407E-A947-70E740481C1C}">
                <a14:useLocalDpi xmlns:a14="http://schemas.microsoft.com/office/drawing/2010/main" val="0"/>
              </a:ext>
            </a:extLst>
          </a:blip>
          <a:srcRect l="41079" t="17800" r="2454" b="12296"/>
          <a:stretch/>
        </p:blipFill>
        <p:spPr>
          <a:xfrm>
            <a:off x="6457693" y="2634057"/>
            <a:ext cx="4293220" cy="2642491"/>
          </a:xfrm>
          <a:prstGeom prst="rect">
            <a:avLst/>
          </a:prstGeom>
          <a:ln>
            <a:solidFill>
              <a:schemeClr val="tx1"/>
            </a:solidFill>
          </a:ln>
        </p:spPr>
      </p:pic>
      <p:pic>
        <p:nvPicPr>
          <p:cNvPr id="12" name="Immagine 11" descr="Immagine che contiene screenshot&#10;&#10;Descrizione generata automaticamente">
            <a:extLst>
              <a:ext uri="{FF2B5EF4-FFF2-40B4-BE49-F238E27FC236}">
                <a16:creationId xmlns:a16="http://schemas.microsoft.com/office/drawing/2014/main" id="{C802CC33-E143-4E9E-9742-B5D2542B60C1}"/>
              </a:ext>
            </a:extLst>
          </p:cNvPr>
          <p:cNvPicPr>
            <a:picLocks noChangeAspect="1"/>
          </p:cNvPicPr>
          <p:nvPr/>
        </p:nvPicPr>
        <p:blipFill rotWithShape="1">
          <a:blip r:embed="rId4">
            <a:extLst>
              <a:ext uri="{28A0092B-C50C-407E-A947-70E740481C1C}">
                <a14:useLocalDpi xmlns:a14="http://schemas.microsoft.com/office/drawing/2010/main" val="0"/>
              </a:ext>
            </a:extLst>
          </a:blip>
          <a:srcRect l="1519" t="18273" r="72554" b="61574"/>
          <a:stretch/>
        </p:blipFill>
        <p:spPr>
          <a:xfrm>
            <a:off x="9031891" y="4748733"/>
            <a:ext cx="2877014" cy="1111871"/>
          </a:xfrm>
          <a:prstGeom prst="rect">
            <a:avLst/>
          </a:prstGeom>
          <a:ln>
            <a:solidFill>
              <a:schemeClr val="tx1"/>
            </a:solidFill>
          </a:ln>
        </p:spPr>
      </p:pic>
      <p:cxnSp>
        <p:nvCxnSpPr>
          <p:cNvPr id="13" name="Connettore 2 12">
            <a:extLst>
              <a:ext uri="{FF2B5EF4-FFF2-40B4-BE49-F238E27FC236}">
                <a16:creationId xmlns:a16="http://schemas.microsoft.com/office/drawing/2014/main" id="{C89FF278-F00B-4B65-ABF3-6000161E8874}"/>
              </a:ext>
            </a:extLst>
          </p:cNvPr>
          <p:cNvCxnSpPr>
            <a:cxnSpLocks/>
          </p:cNvCxnSpPr>
          <p:nvPr/>
        </p:nvCxnSpPr>
        <p:spPr>
          <a:xfrm flipH="1">
            <a:off x="4030462" y="1558667"/>
            <a:ext cx="1428568" cy="20873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Connettore diritto 13">
            <a:extLst>
              <a:ext uri="{FF2B5EF4-FFF2-40B4-BE49-F238E27FC236}">
                <a16:creationId xmlns:a16="http://schemas.microsoft.com/office/drawing/2014/main" id="{EDEDECE0-630F-4028-8758-1826A18FBF1E}"/>
              </a:ext>
            </a:extLst>
          </p:cNvPr>
          <p:cNvCxnSpPr>
            <a:cxnSpLocks/>
            <a:endCxn id="6" idx="1"/>
          </p:cNvCxnSpPr>
          <p:nvPr/>
        </p:nvCxnSpPr>
        <p:spPr>
          <a:xfrm>
            <a:off x="5459029" y="997020"/>
            <a:ext cx="0" cy="77037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7" name="CasellaDiTesto 16">
            <a:extLst>
              <a:ext uri="{FF2B5EF4-FFF2-40B4-BE49-F238E27FC236}">
                <a16:creationId xmlns:a16="http://schemas.microsoft.com/office/drawing/2014/main" id="{DB195F91-E7CE-45AE-90C1-CE505B660AC3}"/>
              </a:ext>
            </a:extLst>
          </p:cNvPr>
          <p:cNvSpPr txBox="1"/>
          <p:nvPr/>
        </p:nvSpPr>
        <p:spPr>
          <a:xfrm>
            <a:off x="9307352" y="2382950"/>
            <a:ext cx="2683871" cy="523220"/>
          </a:xfrm>
          <a:prstGeom prst="rect">
            <a:avLst/>
          </a:prstGeom>
          <a:solidFill>
            <a:schemeClr val="bg1"/>
          </a:solidFill>
          <a:ln>
            <a:solidFill>
              <a:schemeClr val="tx1"/>
            </a:solidFill>
          </a:ln>
        </p:spPr>
        <p:txBody>
          <a:bodyPr wrap="square" rtlCol="0">
            <a:spAutoFit/>
          </a:bodyPr>
          <a:lstStyle/>
          <a:p>
            <a:r>
              <a:rPr lang="it-IT" sz="1400" dirty="0"/>
              <a:t>Grafico che mostra l’andamento del tasso di crescita negli anni </a:t>
            </a:r>
          </a:p>
        </p:txBody>
      </p:sp>
      <p:cxnSp>
        <p:nvCxnSpPr>
          <p:cNvPr id="18" name="Connettore 2 17">
            <a:extLst>
              <a:ext uri="{FF2B5EF4-FFF2-40B4-BE49-F238E27FC236}">
                <a16:creationId xmlns:a16="http://schemas.microsoft.com/office/drawing/2014/main" id="{43AFD29F-F2FC-4151-AD40-5CCEF21A30EB}"/>
              </a:ext>
            </a:extLst>
          </p:cNvPr>
          <p:cNvCxnSpPr>
            <a:cxnSpLocks/>
          </p:cNvCxnSpPr>
          <p:nvPr/>
        </p:nvCxnSpPr>
        <p:spPr>
          <a:xfrm flipH="1">
            <a:off x="9925234" y="2906170"/>
            <a:ext cx="612561" cy="79270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 name="CasellaDiTesto 2">
            <a:extLst>
              <a:ext uri="{FF2B5EF4-FFF2-40B4-BE49-F238E27FC236}">
                <a16:creationId xmlns:a16="http://schemas.microsoft.com/office/drawing/2014/main" id="{8FECEB49-8384-457F-B515-606FB9D2B535}"/>
              </a:ext>
            </a:extLst>
          </p:cNvPr>
          <p:cNvSpPr txBox="1"/>
          <p:nvPr/>
        </p:nvSpPr>
        <p:spPr>
          <a:xfrm>
            <a:off x="4006474" y="3116862"/>
            <a:ext cx="1992712" cy="2677656"/>
          </a:xfrm>
          <a:prstGeom prst="rect">
            <a:avLst/>
          </a:prstGeom>
          <a:solidFill>
            <a:schemeClr val="bg1"/>
          </a:solidFill>
          <a:ln>
            <a:solidFill>
              <a:schemeClr val="tx1"/>
            </a:solidFill>
          </a:ln>
        </p:spPr>
        <p:txBody>
          <a:bodyPr wrap="square" rtlCol="0">
            <a:spAutoFit/>
          </a:bodyPr>
          <a:lstStyle/>
          <a:p>
            <a:r>
              <a:rPr lang="it-IT" sz="1400" dirty="0"/>
              <a:t>I due grafici riguardano lo stesso scenario, in cui però nel secondo la mortalità nel primo anno di vita è stata aumentata da 40% a 50%, per mostrare come anche una variazione di un solo parametro può influire molto sulla sopravvivenza della popolazione</a:t>
            </a:r>
          </a:p>
        </p:txBody>
      </p:sp>
      <p:cxnSp>
        <p:nvCxnSpPr>
          <p:cNvPr id="22" name="Connettore curvo 21">
            <a:extLst>
              <a:ext uri="{FF2B5EF4-FFF2-40B4-BE49-F238E27FC236}">
                <a16:creationId xmlns:a16="http://schemas.microsoft.com/office/drawing/2014/main" id="{17E392E1-FB13-4683-9E26-ED6B4115690A}"/>
              </a:ext>
            </a:extLst>
          </p:cNvPr>
          <p:cNvCxnSpPr>
            <a:cxnSpLocks/>
          </p:cNvCxnSpPr>
          <p:nvPr/>
        </p:nvCxnSpPr>
        <p:spPr>
          <a:xfrm>
            <a:off x="10839635" y="1926454"/>
            <a:ext cx="909942" cy="391711"/>
          </a:xfrm>
          <a:prstGeom prst="curvedConnector3">
            <a:avLst>
              <a:gd name="adj1" fmla="val 108538"/>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2652688"/>
      </p:ext>
    </p:extLst>
  </p:cSld>
  <p:clrMapOvr>
    <a:masterClrMapping/>
  </p:clrMapOvr>
</p:sld>
</file>

<file path=ppt/theme/theme1.xml><?xml version="1.0" encoding="utf-8"?>
<a:theme xmlns:a="http://schemas.openxmlformats.org/drawingml/2006/main" name="Pacco">
  <a:themeElements>
    <a:clrScheme name="Pacco">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cco">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cco">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644</TotalTime>
  <Words>1674</Words>
  <Application>Microsoft Office PowerPoint</Application>
  <PresentationFormat>Widescreen</PresentationFormat>
  <Paragraphs>82</Paragraphs>
  <Slides>10</Slides>
  <Notes>3</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10</vt:i4>
      </vt:variant>
    </vt:vector>
  </HeadingPairs>
  <TitlesOfParts>
    <vt:vector size="14" baseType="lpstr">
      <vt:lpstr>Arial</vt:lpstr>
      <vt:lpstr>Calibri</vt:lpstr>
      <vt:lpstr>Gill Sans MT</vt:lpstr>
      <vt:lpstr>Pacco</vt:lpstr>
      <vt:lpstr>Modello stocastico per analisi di popolazioni frammentate a rischio di estinzione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Modello stocastico per analisi di popolazioni frammentate a rischio di estinzione</dc:title>
  <dc:creator>Lisa Ferrari</dc:creator>
  <cp:lastModifiedBy>Giorgio Guariso</cp:lastModifiedBy>
  <cp:revision>49</cp:revision>
  <dcterms:created xsi:type="dcterms:W3CDTF">2019-06-15T15:24:42Z</dcterms:created>
  <dcterms:modified xsi:type="dcterms:W3CDTF">2019-07-08T12:51:36Z</dcterms:modified>
</cp:coreProperties>
</file>