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7" r:id="rId2"/>
    <p:sldId id="394" r:id="rId3"/>
    <p:sldId id="393" r:id="rId4"/>
    <p:sldId id="403" r:id="rId5"/>
    <p:sldId id="395" r:id="rId6"/>
    <p:sldId id="399" r:id="rId7"/>
    <p:sldId id="397" r:id="rId8"/>
    <p:sldId id="398" r:id="rId9"/>
    <p:sldId id="400" r:id="rId10"/>
    <p:sldId id="401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B91"/>
    <a:srgbClr val="405564"/>
    <a:srgbClr val="FFFFFF"/>
    <a:srgbClr val="C2CED8"/>
    <a:srgbClr val="728FA5"/>
    <a:srgbClr val="546E82"/>
    <a:srgbClr val="99AEBD"/>
    <a:srgbClr val="CCD6DE"/>
    <a:srgbClr val="859EB1"/>
    <a:srgbClr val="4B6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9C40-B232-48AE-8F59-A97A4E8CA964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3E48-A699-4AD1-99DC-44645B8D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4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3E48-A699-4AD1-99DC-44645B8DB6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08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tvgroup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Titolo presentazione</a:t>
            </a:r>
            <a:br>
              <a:rPr lang="it-IT" sz="2800" dirty="0"/>
            </a:br>
            <a:r>
              <a:rPr lang="it-IT" sz="2800" dirty="0"/>
              <a:t>sottotitolo</a:t>
            </a:r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Milano, XX mese 20XX</a:t>
            </a:r>
          </a:p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Corso di Modellistica e Simulazione</a:t>
            </a:r>
          </a:p>
          <a:p>
            <a:pPr algn="ctr"/>
            <a:r>
              <a:rPr lang="it-IT" dirty="0"/>
              <a:t>Laurea Magistrale, Ingegneria Civile - Infrastrutture di Trasporto</a:t>
            </a:r>
          </a:p>
          <a:p>
            <a:pPr algn="ctr"/>
            <a:r>
              <a:rPr lang="it-IT" dirty="0"/>
              <a:t>Presentazione del Software: PTV VISWALK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641534" y="4538147"/>
            <a:ext cx="8063454" cy="123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200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0" y="4048193"/>
            <a:ext cx="1523980" cy="11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Immagine 102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E5FB55EF-60D3-41D3-8900-F5CC2F74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99" y="-2784"/>
            <a:ext cx="9183799" cy="3835008"/>
          </a:xfrm>
          <a:prstGeom prst="rect">
            <a:avLst/>
          </a:prstGeom>
        </p:spPr>
      </p:pic>
      <p:pic>
        <p:nvPicPr>
          <p:cNvPr id="3" name="Immagine 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69917714-B4E1-42DB-9933-FF9D1486A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21" y="3129949"/>
            <a:ext cx="2125170" cy="710211"/>
          </a:xfrm>
          <a:prstGeom prst="rect">
            <a:avLst/>
          </a:prstGeom>
        </p:spPr>
      </p:pic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F5D92FE5-32A8-488B-B582-CA0597E945E5}"/>
              </a:ext>
            </a:extLst>
          </p:cNvPr>
          <p:cNvSpPr txBox="1"/>
          <p:nvPr/>
        </p:nvSpPr>
        <p:spPr>
          <a:xfrm>
            <a:off x="-14891" y="6211669"/>
            <a:ext cx="265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Docente: </a:t>
            </a:r>
          </a:p>
          <a:p>
            <a:r>
              <a:rPr lang="it-IT" dirty="0">
                <a:solidFill>
                  <a:schemeClr val="bg1"/>
                </a:solidFill>
              </a:rPr>
              <a:t>Prof. G. </a:t>
            </a:r>
            <a:r>
              <a:rPr lang="it-IT" dirty="0" err="1">
                <a:solidFill>
                  <a:schemeClr val="bg1"/>
                </a:solidFill>
              </a:rPr>
              <a:t>Guariso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26" name="CasellaDiTesto 1025">
            <a:extLst>
              <a:ext uri="{FF2B5EF4-FFF2-40B4-BE49-F238E27FC236}">
                <a16:creationId xmlns:a16="http://schemas.microsoft.com/office/drawing/2014/main" id="{5FFC67D0-A23E-4630-92E6-732BA3669B44}"/>
              </a:ext>
            </a:extLst>
          </p:cNvPr>
          <p:cNvSpPr txBox="1"/>
          <p:nvPr/>
        </p:nvSpPr>
        <p:spPr>
          <a:xfrm>
            <a:off x="8064731" y="6451600"/>
            <a:ext cx="173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Elio </a:t>
            </a:r>
            <a:r>
              <a:rPr lang="it-IT" dirty="0" err="1">
                <a:solidFill>
                  <a:schemeClr val="bg1"/>
                </a:solidFill>
              </a:rPr>
              <a:t>Kovi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27" name="CasellaDiTesto 1026">
            <a:extLst>
              <a:ext uri="{FF2B5EF4-FFF2-40B4-BE49-F238E27FC236}">
                <a16:creationId xmlns:a16="http://schemas.microsoft.com/office/drawing/2014/main" id="{EA926441-FBB7-485F-AAA7-F8B8B3A51BC2}"/>
              </a:ext>
            </a:extLst>
          </p:cNvPr>
          <p:cNvSpPr txBox="1"/>
          <p:nvPr/>
        </p:nvSpPr>
        <p:spPr>
          <a:xfrm>
            <a:off x="3053231" y="6504540"/>
            <a:ext cx="303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Anno Accademico 2018/2019</a:t>
            </a:r>
          </a:p>
        </p:txBody>
      </p:sp>
    </p:spTree>
    <p:extLst>
      <p:ext uri="{BB962C8B-B14F-4D97-AF65-F5344CB8AC3E}">
        <p14:creationId xmlns:p14="http://schemas.microsoft.com/office/powerpoint/2010/main" val="215774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574" y="1350394"/>
            <a:ext cx="8581043" cy="4662479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Giudizio sintetico del software</a:t>
            </a:r>
          </a:p>
          <a:p>
            <a:endParaRPr lang="it-IT" sz="1800" b="1" dirty="0"/>
          </a:p>
          <a:p>
            <a:r>
              <a:rPr lang="it-IT" sz="1800" b="1" dirty="0"/>
              <a:t>Vantaggi</a:t>
            </a:r>
            <a:r>
              <a:rPr lang="it-IT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Possibilità di ricreare in maniera realistica infinite dinamiche che richiederebbero rilevamenti in loco molto onerosi.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Possibilità di ricreare scenari futuri e ipotetici (problema tipico nell’Ingegneria dei Trasporti), difficilmente ottenibili altrimenti.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Buon livello di integrazione con altri programmi del settore come CAD e GIS.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Semplice e intuitivo nell’utilizzo.</a:t>
            </a:r>
          </a:p>
          <a:p>
            <a:endParaRPr lang="it-IT" sz="1800" dirty="0"/>
          </a:p>
          <a:p>
            <a:r>
              <a:rPr lang="it-IT" sz="1800" b="1" dirty="0"/>
              <a:t>Svantaggi: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Per una buona simulazione, specialmente in 3D, i requisiti di sistema, come scheda grafica e risoluzione, sono molto consistenti.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Al fine di simulare un sistema complesso è necessaria l’integrazione di altri software come </a:t>
            </a:r>
            <a:r>
              <a:rPr lang="it-IT" sz="1800" dirty="0" err="1"/>
              <a:t>Vissim</a:t>
            </a:r>
            <a:r>
              <a:rPr lang="it-IT" sz="1800" dirty="0"/>
              <a:t>, specializzato nella riproduzione di flussi veicolari.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924A93-CAB8-45DA-9C23-EC6A02A8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9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PTV GROUP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574" y="1558213"/>
            <a:ext cx="8361517" cy="840400"/>
          </a:xfrm>
        </p:spPr>
        <p:txBody>
          <a:bodyPr>
            <a:normAutofit fontScale="92500" lnSpcReduction="20000"/>
          </a:bodyPr>
          <a:lstStyle/>
          <a:p>
            <a:r>
              <a:rPr lang="it-IT" sz="1800" dirty="0"/>
              <a:t>PTV GROUP è un’azienda sviluppatrice di software per la simulazione riguardanti trasporti e mobilità. </a:t>
            </a:r>
          </a:p>
          <a:p>
            <a:r>
              <a:rPr lang="it-IT" sz="1800" dirty="0"/>
              <a:t>Ecco alcuni esempi: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F5B6E0-6D31-4080-A56E-BA06B6FF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74" y="3800392"/>
            <a:ext cx="1895475" cy="723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5787F7-A30B-4F45-A67F-22E49DCB8A72}"/>
              </a:ext>
            </a:extLst>
          </p:cNvPr>
          <p:cNvSpPr txBox="1"/>
          <p:nvPr/>
        </p:nvSpPr>
        <p:spPr>
          <a:xfrm>
            <a:off x="5444836" y="2398613"/>
            <a:ext cx="288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PTV </a:t>
            </a:r>
            <a:r>
              <a:rPr lang="it-IT" dirty="0" err="1">
                <a:solidFill>
                  <a:srgbClr val="FF0000"/>
                </a:solidFill>
              </a:rPr>
              <a:t>Vissim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Simulazione del traffico multimodale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41840C-400A-4665-AF9A-D707B4CD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06" y="2398614"/>
            <a:ext cx="1729221" cy="9998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BACE66-F042-455D-BEAA-B9D76DF52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06" y="3652955"/>
            <a:ext cx="1729221" cy="9998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9D8F5C-0C2E-48CD-8B7D-0FA4F77616E7}"/>
              </a:ext>
            </a:extLst>
          </p:cNvPr>
          <p:cNvSpPr txBox="1"/>
          <p:nvPr/>
        </p:nvSpPr>
        <p:spPr>
          <a:xfrm>
            <a:off x="5444836" y="3562178"/>
            <a:ext cx="288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PTV </a:t>
            </a:r>
            <a:r>
              <a:rPr lang="it-IT" dirty="0" err="1">
                <a:solidFill>
                  <a:srgbClr val="FF0000"/>
                </a:solidFill>
              </a:rPr>
              <a:t>Route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Optimizer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Pianificazione strategica dei trasporti e programmazione dei percorsi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41C248D-DBDB-4D23-A150-A1B526517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105" y="4907296"/>
            <a:ext cx="1729222" cy="9998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2DCFE3-9822-43AB-AD60-701CF729E760}"/>
              </a:ext>
            </a:extLst>
          </p:cNvPr>
          <p:cNvSpPr txBox="1"/>
          <p:nvPr/>
        </p:nvSpPr>
        <p:spPr>
          <a:xfrm>
            <a:off x="5444836" y="4838122"/>
            <a:ext cx="288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PTV </a:t>
            </a:r>
            <a:r>
              <a:rPr lang="it-IT" dirty="0" err="1">
                <a:solidFill>
                  <a:srgbClr val="FF0000"/>
                </a:solidFill>
              </a:rPr>
              <a:t>Viswalk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Simulazione e monitoraggio del comportamento dei pedoni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C2D1C1-8A34-488D-8E14-AD00CDCECEFD}"/>
              </a:ext>
            </a:extLst>
          </p:cNvPr>
          <p:cNvSpPr txBox="1"/>
          <p:nvPr/>
        </p:nvSpPr>
        <p:spPr>
          <a:xfrm>
            <a:off x="235527" y="5531640"/>
            <a:ext cx="28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6"/>
              </a:rPr>
              <a:t>https://www.ptvgroup.com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2E843BE-A56C-4931-8B63-FFC6AF6078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81C201D-47AE-47A3-BC97-ACFD6A98CBED}"/>
              </a:ext>
            </a:extLst>
          </p:cNvPr>
          <p:cNvSpPr/>
          <p:nvPr/>
        </p:nvSpPr>
        <p:spPr>
          <a:xfrm>
            <a:off x="3278337" y="4762507"/>
            <a:ext cx="5380754" cy="1275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83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Scopo e finalità di </a:t>
            </a:r>
            <a:r>
              <a:rPr lang="it-IT" sz="2800" dirty="0" err="1"/>
              <a:t>Viswalk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0741" y="1956945"/>
            <a:ext cx="3249190" cy="1074151"/>
          </a:xfrm>
        </p:spPr>
        <p:txBody>
          <a:bodyPr>
            <a:normAutofit fontScale="77500" lnSpcReduction="20000"/>
          </a:bodyPr>
          <a:lstStyle/>
          <a:p>
            <a:pPr fontAlgn="t"/>
            <a:endParaRPr lang="it-IT" dirty="0"/>
          </a:p>
          <a:p>
            <a:pPr fontAlgn="t"/>
            <a:r>
              <a:rPr lang="it-IT" sz="2500" b="1" dirty="0"/>
              <a:t>Simulazione</a:t>
            </a:r>
            <a:r>
              <a:rPr lang="it-IT" sz="2500" dirty="0"/>
              <a:t> e replica del </a:t>
            </a:r>
            <a:r>
              <a:rPr lang="it-IT" sz="2500" b="1" dirty="0"/>
              <a:t>comportamento</a:t>
            </a:r>
            <a:r>
              <a:rPr lang="it-IT" sz="2500" dirty="0"/>
              <a:t> di pedoni e folle in 2D e 3D</a:t>
            </a:r>
          </a:p>
          <a:p>
            <a:pPr marL="342900" indent="-342900" algn="ctr" fontAlgn="t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03C861-755B-4398-87C2-888D4429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D3572C0-378A-416C-948F-C6592DEF13C8}"/>
              </a:ext>
            </a:extLst>
          </p:cNvPr>
          <p:cNvSpPr txBox="1">
            <a:spLocks/>
          </p:cNvSpPr>
          <p:nvPr/>
        </p:nvSpPr>
        <p:spPr>
          <a:xfrm>
            <a:off x="750741" y="4200750"/>
            <a:ext cx="3249190" cy="1074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it-IT" dirty="0"/>
          </a:p>
          <a:p>
            <a:pPr fontAlgn="t"/>
            <a:r>
              <a:rPr lang="it-IT" sz="2500" b="1" dirty="0"/>
              <a:t>Pianificazione</a:t>
            </a:r>
            <a:r>
              <a:rPr lang="it-IT" sz="2500" dirty="0"/>
              <a:t> urbana e </a:t>
            </a:r>
            <a:r>
              <a:rPr lang="it-IT" sz="2500" b="1" dirty="0"/>
              <a:t>progettazione e gestione</a:t>
            </a:r>
            <a:r>
              <a:rPr lang="it-IT" sz="2500" dirty="0"/>
              <a:t> di infrastrutture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15" name="Immagine 14" descr="Immagine che contiene cielo, strada, edificio&#10;&#10;Descrizione generata automaticamente">
            <a:extLst>
              <a:ext uri="{FF2B5EF4-FFF2-40B4-BE49-F238E27FC236}">
                <a16:creationId xmlns:a16="http://schemas.microsoft.com/office/drawing/2014/main" id="{2C64FC38-7DB1-4CFB-A315-4E270821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70" y="3726017"/>
            <a:ext cx="3588947" cy="202361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DA3D795-77D8-4BE7-95C9-FAD2646E0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670" y="1482212"/>
            <a:ext cx="3588948" cy="20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E0074BFF-1FDA-4E6B-BB9B-791C819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68" y="3726015"/>
            <a:ext cx="3588949" cy="2023619"/>
          </a:xfrm>
          <a:prstGeom prst="rect">
            <a:avLst/>
          </a:prstGeom>
        </p:spPr>
      </p:pic>
      <p:pic>
        <p:nvPicPr>
          <p:cNvPr id="5" name="Immagine 4" descr="Immagine che contiene interni, persone, recinto, terra&#10;&#10;Descrizione generata automaticamente">
            <a:extLst>
              <a:ext uri="{FF2B5EF4-FFF2-40B4-BE49-F238E27FC236}">
                <a16:creationId xmlns:a16="http://schemas.microsoft.com/office/drawing/2014/main" id="{419A2E18-BD23-4A91-A981-1054A548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70" y="1482212"/>
            <a:ext cx="3588949" cy="202361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Scopo e finalità di </a:t>
            </a:r>
            <a:r>
              <a:rPr lang="it-IT" sz="2800" dirty="0" err="1"/>
              <a:t>Viswalk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0565" y="1885832"/>
            <a:ext cx="3391768" cy="1216377"/>
          </a:xfrm>
        </p:spPr>
        <p:txBody>
          <a:bodyPr>
            <a:normAutofit fontScale="85000" lnSpcReduction="10000"/>
          </a:bodyPr>
          <a:lstStyle/>
          <a:p>
            <a:pPr fontAlgn="t"/>
            <a:endParaRPr lang="it-IT" dirty="0"/>
          </a:p>
          <a:p>
            <a:pPr fontAlgn="t"/>
            <a:r>
              <a:rPr lang="it-IT" b="1" dirty="0"/>
              <a:t>Analisi</a:t>
            </a:r>
            <a:r>
              <a:rPr lang="it-IT" dirty="0"/>
              <a:t> della </a:t>
            </a:r>
            <a:r>
              <a:rPr lang="it-IT" b="1" dirty="0"/>
              <a:t>capacità</a:t>
            </a:r>
            <a:r>
              <a:rPr lang="it-IT" dirty="0"/>
              <a:t> all’interno di edifici, su strade, marciapiedi e stazioni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D3572C0-378A-416C-948F-C6592DEF13C8}"/>
              </a:ext>
            </a:extLst>
          </p:cNvPr>
          <p:cNvSpPr txBox="1">
            <a:spLocks/>
          </p:cNvSpPr>
          <p:nvPr/>
        </p:nvSpPr>
        <p:spPr>
          <a:xfrm>
            <a:off x="760565" y="3755792"/>
            <a:ext cx="3249192" cy="1327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endParaRPr lang="it-IT" dirty="0"/>
          </a:p>
          <a:p>
            <a:pPr fontAlgn="t"/>
            <a:r>
              <a:rPr lang="it-IT" sz="2500" b="1" dirty="0"/>
              <a:t>Pianificazione</a:t>
            </a:r>
            <a:r>
              <a:rPr lang="it-IT" sz="2500" dirty="0"/>
              <a:t> della </a:t>
            </a:r>
            <a:r>
              <a:rPr lang="it-IT" sz="2500" b="1" dirty="0"/>
              <a:t>sicurezza</a:t>
            </a:r>
            <a:r>
              <a:rPr lang="it-IT" sz="2500" dirty="0"/>
              <a:t> dei pedoni e dei piani di </a:t>
            </a:r>
            <a:r>
              <a:rPr lang="it-IT" sz="2500" b="1" dirty="0"/>
              <a:t>evacuazione</a:t>
            </a:r>
            <a:r>
              <a:rPr lang="it-IT" sz="2500" dirty="0"/>
              <a:t> in caso di emergenze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FA88E09-3E47-45A4-9609-9D398766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/>
              <a:t>Hardware e Software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8871" y="1453588"/>
            <a:ext cx="4066608" cy="4503943"/>
          </a:xfrm>
        </p:spPr>
        <p:txBody>
          <a:bodyPr>
            <a:normAutofit/>
          </a:bodyPr>
          <a:lstStyle/>
          <a:p>
            <a:pPr algn="ctr"/>
            <a:r>
              <a:rPr lang="it-IT" sz="1800" dirty="0">
                <a:solidFill>
                  <a:srgbClr val="FF0000"/>
                </a:solidFill>
              </a:rPr>
              <a:t>Sistema operativo</a:t>
            </a:r>
          </a:p>
          <a:p>
            <a:endParaRPr lang="it-IT" sz="1400" dirty="0"/>
          </a:p>
          <a:p>
            <a:r>
              <a:rPr lang="it-IT" sz="1400" dirty="0" err="1"/>
              <a:t>Viswalk</a:t>
            </a:r>
            <a:r>
              <a:rPr lang="it-IT" sz="1400" dirty="0"/>
              <a:t> può essere supportato dai seguenti sistemi operativi: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Windows®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/>
              <a:t>Windows® 8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/>
              <a:t>Windows® 7 (versioni di </a:t>
            </a:r>
            <a:r>
              <a:rPr lang="it-IT" sz="1400" dirty="0" err="1"/>
              <a:t>Viswalk</a:t>
            </a:r>
            <a:r>
              <a:rPr lang="it-IT" sz="1400" dirty="0"/>
              <a:t> meno recenti)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/>
              <a:t>Windows® Vista (versioni di </a:t>
            </a:r>
            <a:r>
              <a:rPr lang="it-IT" sz="1400" dirty="0" err="1"/>
              <a:t>Viswalk</a:t>
            </a:r>
            <a:r>
              <a:rPr lang="it-IT" sz="1400" dirty="0"/>
              <a:t> meno recenti)</a:t>
            </a:r>
          </a:p>
          <a:p>
            <a:pPr fontAlgn="base"/>
            <a:endParaRPr lang="it-IT" sz="1400" dirty="0"/>
          </a:p>
          <a:p>
            <a:r>
              <a:rPr lang="it-IT" sz="1400" dirty="0"/>
              <a:t>Non è supportato da </a:t>
            </a:r>
            <a:r>
              <a:rPr lang="it-IT" sz="1400" dirty="0" err="1"/>
              <a:t>macOS</a:t>
            </a:r>
            <a:r>
              <a:rPr lang="it-IT" sz="1400" dirty="0"/>
              <a:t>®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E5E161-E543-4AED-8D9B-12F89646C8B8}"/>
              </a:ext>
            </a:extLst>
          </p:cNvPr>
          <p:cNvSpPr txBox="1"/>
          <p:nvPr/>
        </p:nvSpPr>
        <p:spPr>
          <a:xfrm>
            <a:off x="288521" y="1453588"/>
            <a:ext cx="40666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Hardware</a:t>
            </a:r>
          </a:p>
          <a:p>
            <a:pPr fontAlgn="base"/>
            <a:endParaRPr lang="it-IT" dirty="0">
              <a:solidFill>
                <a:srgbClr val="FF0000"/>
              </a:solidFill>
            </a:endParaRPr>
          </a:p>
          <a:p>
            <a:pPr fontAlgn="base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Requisiti di sistema:</a:t>
            </a:r>
          </a:p>
          <a:p>
            <a:pPr fontAlgn="base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Processore: minimo: Pentium IV; consigliato: Core i7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Velocità: minimo 2 GHz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RAM: minimo 2 GB (4 GB per la versione a 64-bit); consigliata: 4-8 GB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Spazio su hard disk: in base alle impostazioni di installazione fino a 1.5 GB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Risoluzione dello schermo: min. 1280×800 o 1366×768 Pixel; consigliata: Full HD (1920×1080 Pixel)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Scheda grafica: per la grafica 3D è essenziale il supporto di OpenGL®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3203C4-8557-453B-A41F-1962DDF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Dati e funzionamento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575" y="1558213"/>
            <a:ext cx="5161116" cy="4316114"/>
          </a:xfrm>
        </p:spPr>
        <p:txBody>
          <a:bodyPr>
            <a:normAutofit fontScale="92500" lnSpcReduction="20000"/>
          </a:bodyPr>
          <a:lstStyle/>
          <a:p>
            <a:r>
              <a:rPr lang="it-IT" sz="1800" dirty="0"/>
              <a:t>Viene riportata a lato la barra degli strumenti necessari al funzionamento del software.</a:t>
            </a:r>
          </a:p>
          <a:p>
            <a:r>
              <a:rPr lang="it-IT" sz="1800" dirty="0"/>
              <a:t>I dati di input che possono essere inseriti riguardano:</a:t>
            </a:r>
          </a:p>
          <a:p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Pedoni</a:t>
            </a:r>
            <a:r>
              <a:rPr lang="it-IT" sz="1800" dirty="0"/>
              <a:t>: numero assoluto, flusso [pedoni/ora], direzioni, tempo di percorrenza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Edifici e infrastrutture</a:t>
            </a:r>
            <a:r>
              <a:rPr lang="it-IT" sz="1800" dirty="0"/>
              <a:t>: geometria, barriere, strutture, percorsi, rapporti di precedenza, segnaletica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Geografia</a:t>
            </a:r>
            <a:r>
              <a:rPr lang="it-IT" sz="1800" dirty="0"/>
              <a:t>:</a:t>
            </a:r>
            <a:r>
              <a:rPr lang="it-IT" sz="1800" b="1" dirty="0"/>
              <a:t> </a:t>
            </a:r>
            <a:r>
              <a:rPr lang="it-IT" sz="1800" dirty="0"/>
              <a:t>possono essere realizzate aree di studio a partire da zero oppure possono essere caricate mappe (file .</a:t>
            </a:r>
            <a:r>
              <a:rPr lang="it-IT" sz="1800" dirty="0" err="1"/>
              <a:t>shp</a:t>
            </a:r>
            <a:r>
              <a:rPr lang="it-IT" sz="1800" dirty="0"/>
              <a:t>, .</a:t>
            </a:r>
            <a:r>
              <a:rPr lang="it-IT" sz="1800" dirty="0" err="1"/>
              <a:t>dwg</a:t>
            </a:r>
            <a:r>
              <a:rPr lang="it-IT" sz="1800" dirty="0"/>
              <a:t>..).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Tempo</a:t>
            </a:r>
            <a:r>
              <a:rPr lang="it-IT" sz="1800" dirty="0"/>
              <a:t>: intervallo di simulazione.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C0EDCD-A4E9-4B6A-A114-C11DE5066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B29991-739C-4F5C-A70F-5B983514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83" y="1558213"/>
            <a:ext cx="20383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800" dirty="0"/>
              <a:t>Dati e funzionamento</a:t>
            </a:r>
            <a:br>
              <a:rPr lang="it-IT" sz="2800" dirty="0"/>
            </a:br>
            <a:r>
              <a:rPr lang="it-IT" sz="2800" dirty="0"/>
              <a:t>Esempio base di utilizzo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616" y="1824452"/>
            <a:ext cx="4274426" cy="1552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Definizione geometrica delle </a:t>
            </a:r>
            <a:r>
              <a:rPr lang="it-IT" sz="1800" b="1" dirty="0"/>
              <a:t>Zone/Aree </a:t>
            </a:r>
            <a:r>
              <a:rPr lang="it-IT" sz="1800" dirty="0"/>
              <a:t>di origine e destinazione del movimento dei pedoni e costruzione dei percorsi calpestabili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BF3D99-1E47-480E-B08A-02AABA1C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E48E47-2FF6-4A71-ABDD-EAF011F0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15" y="1494573"/>
            <a:ext cx="2936470" cy="1882354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F1C5793-BB8D-4FAA-B71C-7E11785B9E94}"/>
              </a:ext>
            </a:extLst>
          </p:cNvPr>
          <p:cNvCxnSpPr>
            <a:cxnSpLocks/>
          </p:cNvCxnSpPr>
          <p:nvPr/>
        </p:nvCxnSpPr>
        <p:spPr>
          <a:xfrm flipH="1" flipV="1">
            <a:off x="6588805" y="2086939"/>
            <a:ext cx="872834" cy="51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BB27C0-EDC4-4EFD-A2A1-D7B0F0C0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313" y="3724222"/>
            <a:ext cx="2936471" cy="1882354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9147757-B156-4CDF-9F9A-66B67EF16183}"/>
              </a:ext>
            </a:extLst>
          </p:cNvPr>
          <p:cNvCxnSpPr>
            <a:cxnSpLocks/>
          </p:cNvCxnSpPr>
          <p:nvPr/>
        </p:nvCxnSpPr>
        <p:spPr>
          <a:xfrm flipH="1" flipV="1">
            <a:off x="6568645" y="4976431"/>
            <a:ext cx="872834" cy="51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7B1E9F-67A5-4B05-B54E-1E491647E178}"/>
              </a:ext>
            </a:extLst>
          </p:cNvPr>
          <p:cNvSpPr txBox="1"/>
          <p:nvPr/>
        </p:nvSpPr>
        <p:spPr>
          <a:xfrm>
            <a:off x="304615" y="3724223"/>
            <a:ext cx="4447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Inserimento input pedoni: numero di </a:t>
            </a:r>
            <a:r>
              <a:rPr lang="it-IT" b="1" dirty="0"/>
              <a:t>pedoni nell’unità di tempo </a:t>
            </a:r>
            <a:r>
              <a:rPr lang="it-IT" dirty="0"/>
              <a:t>[</a:t>
            </a:r>
            <a:r>
              <a:rPr lang="it-IT" dirty="0" err="1"/>
              <a:t>ped</a:t>
            </a:r>
            <a:r>
              <a:rPr lang="it-IT" dirty="0"/>
              <a:t>/h] che si vogliono simulare.</a:t>
            </a:r>
            <a:br>
              <a:rPr lang="it-IT" dirty="0"/>
            </a:br>
            <a:r>
              <a:rPr lang="it-IT" dirty="0"/>
              <a:t>Possono essere inseriti manualmente o tramite importazione di matrici (ad esempio file .</a:t>
            </a:r>
            <a:r>
              <a:rPr lang="it-IT" dirty="0" err="1"/>
              <a:t>xls</a:t>
            </a:r>
            <a:r>
              <a:rPr lang="it-IT" dirty="0"/>
              <a:t> e .</a:t>
            </a:r>
            <a:r>
              <a:rPr lang="it-IT" dirty="0" err="1"/>
              <a:t>txt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78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800" dirty="0"/>
              <a:t>Dati e funzionamento</a:t>
            </a:r>
            <a:br>
              <a:rPr lang="it-IT" sz="2800" dirty="0"/>
            </a:br>
            <a:r>
              <a:rPr lang="it-IT" sz="2800" dirty="0"/>
              <a:t>Esempio base di utilizzo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574" y="1558213"/>
            <a:ext cx="4468390" cy="18707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Definizione della </a:t>
            </a:r>
            <a:r>
              <a:rPr lang="it-IT" sz="1800" b="1" dirty="0"/>
              <a:t>direzione del flusso </a:t>
            </a:r>
            <a:r>
              <a:rPr lang="it-IT" sz="1800" dirty="0"/>
              <a:t>di pedoni transitanti dalla zona di origine alla zona di destinazione (precedentemente definite) con relativo </a:t>
            </a:r>
            <a:r>
              <a:rPr lang="it-IT" sz="1800" b="1" dirty="0"/>
              <a:t>tempo di percorrenza </a:t>
            </a:r>
            <a:r>
              <a:rPr lang="it-IT" sz="1800" dirty="0"/>
              <a:t>(opzionale).</a:t>
            </a:r>
            <a:endParaRPr lang="it-I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A6417B-457D-4391-B8BA-BAB20E00F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175097-AD4F-4F76-BDDD-2CB41896B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56" y="1448961"/>
            <a:ext cx="2655311" cy="208928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BA17E55-B2D5-4BBD-80B3-DCCE287ED53E}"/>
              </a:ext>
            </a:extLst>
          </p:cNvPr>
          <p:cNvCxnSpPr>
            <a:cxnSpLocks/>
          </p:cNvCxnSpPr>
          <p:nvPr/>
        </p:nvCxnSpPr>
        <p:spPr>
          <a:xfrm flipH="1">
            <a:off x="6948060" y="2474692"/>
            <a:ext cx="872834" cy="60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6F0C2AE-A852-413B-B6FB-9B96A5906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18" y="3828074"/>
            <a:ext cx="4855508" cy="208928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AC88D28-50E5-49DF-A302-D26ED63B0318}"/>
              </a:ext>
            </a:extLst>
          </p:cNvPr>
          <p:cNvCxnSpPr>
            <a:cxnSpLocks/>
          </p:cNvCxnSpPr>
          <p:nvPr/>
        </p:nvCxnSpPr>
        <p:spPr>
          <a:xfrm flipH="1" flipV="1">
            <a:off x="6923812" y="4143710"/>
            <a:ext cx="284017" cy="628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AFB866-D74A-431B-9FAF-C88FA3944B97}"/>
              </a:ext>
            </a:extLst>
          </p:cNvPr>
          <p:cNvSpPr txBox="1"/>
          <p:nvPr/>
        </p:nvSpPr>
        <p:spPr>
          <a:xfrm>
            <a:off x="297574" y="4428238"/>
            <a:ext cx="3401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Inizializzazione: l’</a:t>
            </a:r>
            <a:r>
              <a:rPr lang="it-IT" b="1" dirty="0"/>
              <a:t>intervallo di simulazione </a:t>
            </a:r>
            <a:r>
              <a:rPr lang="it-IT" dirty="0"/>
              <a:t>può anche essere impostato a priori.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1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800" dirty="0"/>
              <a:t>Esempio pratico</a:t>
            </a:r>
            <a:br>
              <a:rPr lang="it-IT" sz="2800" dirty="0"/>
            </a:br>
            <a:r>
              <a:rPr lang="it-IT" sz="2800" dirty="0"/>
              <a:t>Banchina di una stazione metropolitana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108" y="1558212"/>
            <a:ext cx="3659099" cy="4482370"/>
          </a:xfrm>
        </p:spPr>
        <p:txBody>
          <a:bodyPr>
            <a:normAutofit fontScale="85000" lnSpcReduction="20000"/>
          </a:bodyPr>
          <a:lstStyle/>
          <a:p>
            <a:r>
              <a:rPr lang="it-IT" sz="1800" dirty="0"/>
              <a:t>Nelle immagini riportate viene presentato un caso studio in cui si vuole </a:t>
            </a:r>
            <a:r>
              <a:rPr lang="it-IT" sz="1800" b="1" dirty="0"/>
              <a:t>valutare</a:t>
            </a:r>
            <a:r>
              <a:rPr lang="it-IT" sz="1800" dirty="0"/>
              <a:t> la densità di pedoni e i relativi flussi su una banchina di metropolitana.</a:t>
            </a:r>
          </a:p>
          <a:p>
            <a:endParaRPr lang="it-IT" sz="1800" dirty="0"/>
          </a:p>
          <a:p>
            <a:r>
              <a:rPr lang="it-IT" sz="1800" dirty="0"/>
              <a:t>Il software, una volta inizializzato, </a:t>
            </a:r>
            <a:r>
              <a:rPr lang="it-IT" sz="1800" b="1" dirty="0"/>
              <a:t>simula</a:t>
            </a:r>
            <a:r>
              <a:rPr lang="it-IT" sz="1800" dirty="0"/>
              <a:t> il comportamento e le interazioni reciproche dei pedoni, segnalando con colori più vividi le zone ad alta densità e quindi più critiche a causa, ad esempio, del superamento della densità massima per m</a:t>
            </a:r>
            <a:r>
              <a:rPr lang="it-IT" dirty="0"/>
              <a:t>².</a:t>
            </a:r>
          </a:p>
          <a:p>
            <a:endParaRPr lang="it-IT" sz="1800" dirty="0"/>
          </a:p>
          <a:p>
            <a:r>
              <a:rPr lang="it-IT" sz="1800" dirty="0"/>
              <a:t>Il risultato così ottenuto servirà per prendere decisioni ed effettuare </a:t>
            </a:r>
            <a:r>
              <a:rPr lang="it-IT" sz="1800" b="1" dirty="0"/>
              <a:t>interventi</a:t>
            </a:r>
            <a:r>
              <a:rPr lang="it-IT" sz="1800" dirty="0"/>
              <a:t>, come la modifica della geometria della banchina, o una diversa </a:t>
            </a:r>
            <a:r>
              <a:rPr lang="it-IT" sz="1800" b="1" dirty="0"/>
              <a:t>gestione</a:t>
            </a:r>
            <a:r>
              <a:rPr lang="it-IT" sz="1800" dirty="0"/>
              <a:t> degli utenti tramite informazioni acustiche, all’interno della stazione al fine di migliorare il servizio offerto e la sicurezza delle persone.</a:t>
            </a:r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367228-3D85-479F-B013-4E88AB6A1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68"/>
          <a:stretch/>
        </p:blipFill>
        <p:spPr>
          <a:xfrm>
            <a:off x="0" y="0"/>
            <a:ext cx="2127688" cy="4294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1F5222-5D3B-46E2-92B2-7C52A623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48" y="1624771"/>
            <a:ext cx="4371975" cy="13620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D4AAD4-252F-411D-A204-5037A14B4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49" y="4298480"/>
            <a:ext cx="4371975" cy="136207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3407537-A5A9-49B4-9422-C28DD8ED3B64}"/>
              </a:ext>
            </a:extLst>
          </p:cNvPr>
          <p:cNvCxnSpPr>
            <a:cxnSpLocks/>
          </p:cNvCxnSpPr>
          <p:nvPr/>
        </p:nvCxnSpPr>
        <p:spPr>
          <a:xfrm flipH="1" flipV="1">
            <a:off x="6958931" y="2344928"/>
            <a:ext cx="550233" cy="58819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6FCC0D-61F4-40FE-8BB9-352FDDEA0C68}"/>
              </a:ext>
            </a:extLst>
          </p:cNvPr>
          <p:cNvSpPr txBox="1"/>
          <p:nvPr/>
        </p:nvSpPr>
        <p:spPr>
          <a:xfrm>
            <a:off x="7329054" y="2933118"/>
            <a:ext cx="11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Banchina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C886A9B-564A-4D92-BD20-85622C07C919}"/>
              </a:ext>
            </a:extLst>
          </p:cNvPr>
          <p:cNvCxnSpPr>
            <a:cxnSpLocks/>
          </p:cNvCxnSpPr>
          <p:nvPr/>
        </p:nvCxnSpPr>
        <p:spPr>
          <a:xfrm flipH="1">
            <a:off x="7418902" y="1423708"/>
            <a:ext cx="821021" cy="3550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8BA873-2D0B-4929-83F2-18987AF06692}"/>
              </a:ext>
            </a:extLst>
          </p:cNvPr>
          <p:cNvSpPr txBox="1"/>
          <p:nvPr/>
        </p:nvSpPr>
        <p:spPr>
          <a:xfrm>
            <a:off x="8239923" y="1212790"/>
            <a:ext cx="11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Treno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FC61FD6-481E-431D-BFAB-D829C2FB7183}"/>
              </a:ext>
            </a:extLst>
          </p:cNvPr>
          <p:cNvCxnSpPr>
            <a:cxnSpLocks/>
          </p:cNvCxnSpPr>
          <p:nvPr/>
        </p:nvCxnSpPr>
        <p:spPr>
          <a:xfrm flipV="1">
            <a:off x="4308764" y="2157506"/>
            <a:ext cx="919729" cy="4815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1670A2-3E6F-4CAD-B091-85CCB36DCA88}"/>
              </a:ext>
            </a:extLst>
          </p:cNvPr>
          <p:cNvSpPr txBox="1"/>
          <p:nvPr/>
        </p:nvSpPr>
        <p:spPr>
          <a:xfrm>
            <a:off x="3839211" y="2642635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Salita e discesa pedoni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785672-7965-4378-88E9-C8047D0C1F10}"/>
              </a:ext>
            </a:extLst>
          </p:cNvPr>
          <p:cNvCxnSpPr>
            <a:cxnSpLocks/>
          </p:cNvCxnSpPr>
          <p:nvPr/>
        </p:nvCxnSpPr>
        <p:spPr>
          <a:xfrm>
            <a:off x="5915389" y="3216299"/>
            <a:ext cx="0" cy="902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D8F40FD-C9D7-450D-B28D-BFFC4E38E85B}"/>
              </a:ext>
            </a:extLst>
          </p:cNvPr>
          <p:cNvSpPr txBox="1"/>
          <p:nvPr/>
        </p:nvSpPr>
        <p:spPr>
          <a:xfrm>
            <a:off x="6109855" y="3447385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∆t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BCE45F6-EDD4-44FA-AB72-4CB4F02A16B8}"/>
              </a:ext>
            </a:extLst>
          </p:cNvPr>
          <p:cNvCxnSpPr>
            <a:cxnSpLocks/>
          </p:cNvCxnSpPr>
          <p:nvPr/>
        </p:nvCxnSpPr>
        <p:spPr>
          <a:xfrm flipH="1" flipV="1">
            <a:off x="6519534" y="5128351"/>
            <a:ext cx="550233" cy="58819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8941DD-2427-4838-BE63-842009A75DCC}"/>
              </a:ext>
            </a:extLst>
          </p:cNvPr>
          <p:cNvSpPr txBox="1"/>
          <p:nvPr/>
        </p:nvSpPr>
        <p:spPr>
          <a:xfrm>
            <a:off x="7133092" y="5639259"/>
            <a:ext cx="13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Zona critica</a:t>
            </a:r>
          </a:p>
        </p:txBody>
      </p:sp>
    </p:spTree>
    <p:extLst>
      <p:ext uri="{BB962C8B-B14F-4D97-AF65-F5344CB8AC3E}">
        <p14:creationId xmlns:p14="http://schemas.microsoft.com/office/powerpoint/2010/main" val="3310478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4527</TotalTime>
  <Words>694</Words>
  <Application>Microsoft Office PowerPoint</Application>
  <PresentationFormat>Presentazione su schermo (4:3)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POLI</vt:lpstr>
      <vt:lpstr>Titolo presentazione sottotitolo</vt:lpstr>
      <vt:lpstr>PTV GROUP</vt:lpstr>
      <vt:lpstr>Scopo e finalità di Viswalk</vt:lpstr>
      <vt:lpstr>Scopo e finalità di Viswalk</vt:lpstr>
      <vt:lpstr>Hardware e Software </vt:lpstr>
      <vt:lpstr>Dati e funzionamento</vt:lpstr>
      <vt:lpstr>Dati e funzionamento Esempio base di utilizzo</vt:lpstr>
      <vt:lpstr>Dati e funzionamento Esempio base di utilizzo</vt:lpstr>
      <vt:lpstr>Esempio pratico Banchina di una stazione metropolitana</vt:lpstr>
      <vt:lpstr>Valutazione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Giorgio Guariso</cp:lastModifiedBy>
  <cp:revision>294</cp:revision>
  <dcterms:created xsi:type="dcterms:W3CDTF">2015-05-26T12:27:57Z</dcterms:created>
  <dcterms:modified xsi:type="dcterms:W3CDTF">2019-07-23T09:53:10Z</dcterms:modified>
</cp:coreProperties>
</file>