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76302" autoAdjust="0"/>
  </p:normalViewPr>
  <p:slideViewPr>
    <p:cSldViewPr snapToGrid="0">
      <p:cViewPr varScale="1">
        <p:scale>
          <a:sx n="57" d="100"/>
          <a:sy n="57" d="100"/>
        </p:scale>
        <p:origin x="14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A6F41-4A6C-4E19-BAF2-9B57CF7248C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51A6D9-4E81-4B2B-9B9C-D9A0DABF0936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sz="2800" dirty="0" smtClean="0"/>
            <a:t>Specifiche software</a:t>
          </a:r>
          <a:endParaRPr lang="it-IT" sz="2800" dirty="0"/>
        </a:p>
      </dgm:t>
    </dgm:pt>
    <dgm:pt modelId="{E6DFDFC4-55EA-4927-A6B4-552FB6E5E656}" type="parTrans" cxnId="{D271BDFB-DE31-4813-8C0D-625AA7A6D7C5}">
      <dgm:prSet/>
      <dgm:spPr/>
      <dgm:t>
        <a:bodyPr/>
        <a:lstStyle/>
        <a:p>
          <a:endParaRPr lang="it-IT"/>
        </a:p>
      </dgm:t>
    </dgm:pt>
    <dgm:pt modelId="{3B6B2571-4147-49C8-994E-D8158D8B7272}" type="sibTrans" cxnId="{D271BDFB-DE31-4813-8C0D-625AA7A6D7C5}">
      <dgm:prSet/>
      <dgm:spPr/>
      <dgm:t>
        <a:bodyPr/>
        <a:lstStyle/>
        <a:p>
          <a:endParaRPr lang="it-IT"/>
        </a:p>
      </dgm:t>
    </dgm:pt>
    <dgm:pt modelId="{A0B31A22-A5D1-45A1-A404-000F0F14E07B}">
      <dgm:prSet phldrT="[Tes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it-IT" sz="2400" dirty="0" smtClean="0"/>
            <a:t>Windows 95/98/2000/XP                                      </a:t>
          </a:r>
          <a:endParaRPr lang="it-IT" sz="2400" dirty="0"/>
        </a:p>
      </dgm:t>
    </dgm:pt>
    <dgm:pt modelId="{2FD92700-C2CA-4C26-8837-E433286AE55C}" type="parTrans" cxnId="{AD645DD8-A8F4-4B8E-A091-217F5175CE97}">
      <dgm:prSet/>
      <dgm:spPr/>
      <dgm:t>
        <a:bodyPr/>
        <a:lstStyle/>
        <a:p>
          <a:endParaRPr lang="it-IT"/>
        </a:p>
      </dgm:t>
    </dgm:pt>
    <dgm:pt modelId="{3DE9FA9B-48CD-4D1E-B346-E857C75FFA1A}" type="sibTrans" cxnId="{AD645DD8-A8F4-4B8E-A091-217F5175CE97}">
      <dgm:prSet/>
      <dgm:spPr/>
      <dgm:t>
        <a:bodyPr/>
        <a:lstStyle/>
        <a:p>
          <a:endParaRPr lang="it-IT"/>
        </a:p>
      </dgm:t>
    </dgm:pt>
    <dgm:pt modelId="{EEBF5441-73CF-4438-BB4F-E2EFA4E31388}">
      <dgm:prSet phldrT="[Tes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t-IT" sz="2800" dirty="0" smtClean="0"/>
            <a:t>Specifiche</a:t>
          </a:r>
          <a:r>
            <a:rPr lang="it-IT" sz="3200" dirty="0" smtClean="0"/>
            <a:t> </a:t>
          </a:r>
        </a:p>
        <a:p>
          <a:pPr>
            <a:lnSpc>
              <a:spcPct val="0"/>
            </a:lnSpc>
          </a:pPr>
          <a:r>
            <a:rPr lang="it-IT" sz="3200" dirty="0" smtClean="0"/>
            <a:t>hardware</a:t>
          </a:r>
          <a:endParaRPr lang="it-IT" sz="3200" dirty="0"/>
        </a:p>
      </dgm:t>
    </dgm:pt>
    <dgm:pt modelId="{EC6240FE-ABEC-4D5A-A8ED-99AADB98729B}" type="parTrans" cxnId="{8EDB8FB0-54E4-468E-8750-B5898A42A427}">
      <dgm:prSet/>
      <dgm:spPr/>
      <dgm:t>
        <a:bodyPr/>
        <a:lstStyle/>
        <a:p>
          <a:endParaRPr lang="it-IT"/>
        </a:p>
      </dgm:t>
    </dgm:pt>
    <dgm:pt modelId="{3E3585BE-5D5F-4157-BA2F-933A252C7EA2}" type="sibTrans" cxnId="{8EDB8FB0-54E4-468E-8750-B5898A42A427}">
      <dgm:prSet/>
      <dgm:spPr/>
      <dgm:t>
        <a:bodyPr/>
        <a:lstStyle/>
        <a:p>
          <a:endParaRPr lang="it-IT"/>
        </a:p>
      </dgm:t>
    </dgm:pt>
    <dgm:pt modelId="{004A3B94-4C6E-48EE-B68B-415D1806E070}">
      <dgm:prSet phldrT="[Tes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1800" dirty="0" smtClean="0"/>
            <a:t>Pentium PC</a:t>
          </a:r>
          <a:endParaRPr lang="it-IT" sz="1800" dirty="0"/>
        </a:p>
      </dgm:t>
    </dgm:pt>
    <dgm:pt modelId="{C2063C8E-0686-479A-A79E-B524107C27F2}" type="parTrans" cxnId="{168AEF44-E25F-47A6-8424-6D59A277ED0D}">
      <dgm:prSet/>
      <dgm:spPr/>
      <dgm:t>
        <a:bodyPr/>
        <a:lstStyle/>
        <a:p>
          <a:endParaRPr lang="it-IT"/>
        </a:p>
      </dgm:t>
    </dgm:pt>
    <dgm:pt modelId="{3A40A3DF-07FD-4CAF-A941-05DEEF005A44}" type="sibTrans" cxnId="{168AEF44-E25F-47A6-8424-6D59A277ED0D}">
      <dgm:prSet/>
      <dgm:spPr/>
      <dgm:t>
        <a:bodyPr/>
        <a:lstStyle/>
        <a:p>
          <a:endParaRPr lang="it-IT"/>
        </a:p>
      </dgm:t>
    </dgm:pt>
    <dgm:pt modelId="{B34D7EF3-AA89-4B7C-9B28-3530E5738312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1800" dirty="0" smtClean="0"/>
            <a:t>Hard disk con almeno 10 Mb </a:t>
          </a:r>
          <a:endParaRPr lang="it-IT" sz="1800" dirty="0"/>
        </a:p>
      </dgm:t>
    </dgm:pt>
    <dgm:pt modelId="{8FEC1BD5-ACA5-4927-A01E-66B1EAA7EB61}" type="parTrans" cxnId="{9BB2213B-15FD-45C6-A4C5-98FBD61E20C4}">
      <dgm:prSet/>
      <dgm:spPr/>
      <dgm:t>
        <a:bodyPr/>
        <a:lstStyle/>
        <a:p>
          <a:endParaRPr lang="it-IT"/>
        </a:p>
      </dgm:t>
    </dgm:pt>
    <dgm:pt modelId="{4BFEBE98-9053-43D8-8028-C249E32E6721}" type="sibTrans" cxnId="{9BB2213B-15FD-45C6-A4C5-98FBD61E20C4}">
      <dgm:prSet/>
      <dgm:spPr/>
      <dgm:t>
        <a:bodyPr/>
        <a:lstStyle/>
        <a:p>
          <a:endParaRPr lang="it-IT"/>
        </a:p>
      </dgm:t>
    </dgm:pt>
    <dgm:pt modelId="{229178F1-208D-400F-A774-AE8AF8238C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it-IT" sz="1800" dirty="0" smtClean="0"/>
            <a:t>12 MB RAM</a:t>
          </a:r>
          <a:endParaRPr lang="it-IT" sz="1800" dirty="0"/>
        </a:p>
      </dgm:t>
    </dgm:pt>
    <dgm:pt modelId="{52A5016F-131A-43A1-AD63-E1F27A5E45F2}" type="parTrans" cxnId="{5FE7C8C4-1574-4F90-890A-795F87530EEB}">
      <dgm:prSet/>
      <dgm:spPr/>
      <dgm:t>
        <a:bodyPr/>
        <a:lstStyle/>
        <a:p>
          <a:endParaRPr lang="it-IT"/>
        </a:p>
      </dgm:t>
    </dgm:pt>
    <dgm:pt modelId="{46F32282-6E3B-42CB-AADE-F64641C56C23}" type="sibTrans" cxnId="{5FE7C8C4-1574-4F90-890A-795F87530EEB}">
      <dgm:prSet/>
      <dgm:spPr/>
      <dgm:t>
        <a:bodyPr/>
        <a:lstStyle/>
        <a:p>
          <a:endParaRPr lang="it-IT"/>
        </a:p>
      </dgm:t>
    </dgm:pt>
    <dgm:pt modelId="{4866F183-A551-483D-A535-F40F85F5658E}" type="pres">
      <dgm:prSet presAssocID="{DE1A6F41-4A6C-4E19-BAF2-9B57CF7248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D103E86D-8E29-4B27-92E0-F4453E8FA04C}" type="pres">
      <dgm:prSet presAssocID="{5651A6D9-4E81-4B2B-9B9C-D9A0DABF0936}" presName="linNode" presStyleCnt="0"/>
      <dgm:spPr/>
    </dgm:pt>
    <dgm:pt modelId="{BC765DFD-74DB-4414-B941-B775C97B8E19}" type="pres">
      <dgm:prSet presAssocID="{5651A6D9-4E81-4B2B-9B9C-D9A0DABF0936}" presName="parentShp" presStyleLbl="node1" presStyleIdx="0" presStyleCnt="2" custScaleX="63548" custScaleY="1068256" custLinFactY="170369" custLinFactNeighborX="-34294" custLinFactNeighborY="2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D149D9-31C0-48D1-A1E0-DEC0D7E80919}" type="pres">
      <dgm:prSet presAssocID="{5651A6D9-4E81-4B2B-9B9C-D9A0DABF0936}" presName="childShp" presStyleLbl="bgAccFollowNode1" presStyleIdx="0" presStyleCnt="2" custFlipHor="0" custScaleX="55876" custScaleY="437976" custLinFactY="89367" custLinFactNeighborX="-56741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E40F87-9477-49A8-B6B3-BA0F9657208E}" type="pres">
      <dgm:prSet presAssocID="{3B6B2571-4147-49C8-994E-D8158D8B7272}" presName="spacing" presStyleCnt="0"/>
      <dgm:spPr/>
    </dgm:pt>
    <dgm:pt modelId="{FA43FE3E-6F86-4A6E-85D5-81B019FCE2AC}" type="pres">
      <dgm:prSet presAssocID="{EEBF5441-73CF-4438-BB4F-E2EFA4E31388}" presName="linNode" presStyleCnt="0"/>
      <dgm:spPr/>
    </dgm:pt>
    <dgm:pt modelId="{14042183-F7D8-4FA4-8F12-D4A0B554E872}" type="pres">
      <dgm:prSet presAssocID="{EEBF5441-73CF-4438-BB4F-E2EFA4E31388}" presName="parentShp" presStyleLbl="node1" presStyleIdx="1" presStyleCnt="2" custScaleX="52373" custScaleY="1150391" custLinFactY="-13488" custLinFactNeighborX="29337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400233-85F0-4641-BF41-D286086FF62F}" type="pres">
      <dgm:prSet presAssocID="{EEBF5441-73CF-4438-BB4F-E2EFA4E31388}" presName="childShp" presStyleLbl="bgAccFollowNode1" presStyleIdx="1" presStyleCnt="2" custScaleX="59050" custScaleY="1384742" custLinFactY="-53797" custLinFactNeighborX="4609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FE7C8C4-1574-4F90-890A-795F87530EEB}" srcId="{EEBF5441-73CF-4438-BB4F-E2EFA4E31388}" destId="{229178F1-208D-400F-A774-AE8AF8238CD8}" srcOrd="1" destOrd="0" parTransId="{52A5016F-131A-43A1-AD63-E1F27A5E45F2}" sibTransId="{46F32282-6E3B-42CB-AADE-F64641C56C23}"/>
    <dgm:cxn modelId="{079BD830-B685-41D4-AE75-81718B961BC8}" type="presOf" srcId="{B34D7EF3-AA89-4B7C-9B28-3530E5738312}" destId="{D5400233-85F0-4641-BF41-D286086FF62F}" srcOrd="0" destOrd="2" presId="urn:microsoft.com/office/officeart/2005/8/layout/vList6"/>
    <dgm:cxn modelId="{168AEF44-E25F-47A6-8424-6D59A277ED0D}" srcId="{EEBF5441-73CF-4438-BB4F-E2EFA4E31388}" destId="{004A3B94-4C6E-48EE-B68B-415D1806E070}" srcOrd="0" destOrd="0" parTransId="{C2063C8E-0686-479A-A79E-B524107C27F2}" sibTransId="{3A40A3DF-07FD-4CAF-A941-05DEEF005A44}"/>
    <dgm:cxn modelId="{FB8DFBEB-D69D-4AAF-A744-E6A5950D1FB6}" type="presOf" srcId="{5651A6D9-4E81-4B2B-9B9C-D9A0DABF0936}" destId="{BC765DFD-74DB-4414-B941-B775C97B8E19}" srcOrd="0" destOrd="0" presId="urn:microsoft.com/office/officeart/2005/8/layout/vList6"/>
    <dgm:cxn modelId="{8EDB8FB0-54E4-468E-8750-B5898A42A427}" srcId="{DE1A6F41-4A6C-4E19-BAF2-9B57CF7248C9}" destId="{EEBF5441-73CF-4438-BB4F-E2EFA4E31388}" srcOrd="1" destOrd="0" parTransId="{EC6240FE-ABEC-4D5A-A8ED-99AADB98729B}" sibTransId="{3E3585BE-5D5F-4157-BA2F-933A252C7EA2}"/>
    <dgm:cxn modelId="{1A98371C-B2A5-44A6-AEE7-ED5532670833}" type="presOf" srcId="{229178F1-208D-400F-A774-AE8AF8238CD8}" destId="{D5400233-85F0-4641-BF41-D286086FF62F}" srcOrd="0" destOrd="1" presId="urn:microsoft.com/office/officeart/2005/8/layout/vList6"/>
    <dgm:cxn modelId="{D271BDFB-DE31-4813-8C0D-625AA7A6D7C5}" srcId="{DE1A6F41-4A6C-4E19-BAF2-9B57CF7248C9}" destId="{5651A6D9-4E81-4B2B-9B9C-D9A0DABF0936}" srcOrd="0" destOrd="0" parTransId="{E6DFDFC4-55EA-4927-A6B4-552FB6E5E656}" sibTransId="{3B6B2571-4147-49C8-994E-D8158D8B7272}"/>
    <dgm:cxn modelId="{9BB2213B-15FD-45C6-A4C5-98FBD61E20C4}" srcId="{EEBF5441-73CF-4438-BB4F-E2EFA4E31388}" destId="{B34D7EF3-AA89-4B7C-9B28-3530E5738312}" srcOrd="2" destOrd="0" parTransId="{8FEC1BD5-ACA5-4927-A01E-66B1EAA7EB61}" sibTransId="{4BFEBE98-9053-43D8-8028-C249E32E6721}"/>
    <dgm:cxn modelId="{F136C5F0-6196-4ED0-9FDF-46422073FB25}" type="presOf" srcId="{A0B31A22-A5D1-45A1-A404-000F0F14E07B}" destId="{8FD149D9-31C0-48D1-A1E0-DEC0D7E80919}" srcOrd="0" destOrd="0" presId="urn:microsoft.com/office/officeart/2005/8/layout/vList6"/>
    <dgm:cxn modelId="{BD935504-5161-4916-9C75-889F1DC9488E}" type="presOf" srcId="{DE1A6F41-4A6C-4E19-BAF2-9B57CF7248C9}" destId="{4866F183-A551-483D-A535-F40F85F5658E}" srcOrd="0" destOrd="0" presId="urn:microsoft.com/office/officeart/2005/8/layout/vList6"/>
    <dgm:cxn modelId="{AD645DD8-A8F4-4B8E-A091-217F5175CE97}" srcId="{5651A6D9-4E81-4B2B-9B9C-D9A0DABF0936}" destId="{A0B31A22-A5D1-45A1-A404-000F0F14E07B}" srcOrd="0" destOrd="0" parTransId="{2FD92700-C2CA-4C26-8837-E433286AE55C}" sibTransId="{3DE9FA9B-48CD-4D1E-B346-E857C75FFA1A}"/>
    <dgm:cxn modelId="{B9145D24-3980-4097-A84C-6D47BAE82180}" type="presOf" srcId="{004A3B94-4C6E-48EE-B68B-415D1806E070}" destId="{D5400233-85F0-4641-BF41-D286086FF62F}" srcOrd="0" destOrd="0" presId="urn:microsoft.com/office/officeart/2005/8/layout/vList6"/>
    <dgm:cxn modelId="{ED2B3C25-5D97-4B4A-A105-AE082F0561EA}" type="presOf" srcId="{EEBF5441-73CF-4438-BB4F-E2EFA4E31388}" destId="{14042183-F7D8-4FA4-8F12-D4A0B554E872}" srcOrd="0" destOrd="0" presId="urn:microsoft.com/office/officeart/2005/8/layout/vList6"/>
    <dgm:cxn modelId="{54346D3B-C083-4AE0-BEFF-2A10E361779C}" type="presParOf" srcId="{4866F183-A551-483D-A535-F40F85F5658E}" destId="{D103E86D-8E29-4B27-92E0-F4453E8FA04C}" srcOrd="0" destOrd="0" presId="urn:microsoft.com/office/officeart/2005/8/layout/vList6"/>
    <dgm:cxn modelId="{2ADA5317-7FF7-4D3A-90F6-F3A9F309CF6D}" type="presParOf" srcId="{D103E86D-8E29-4B27-92E0-F4453E8FA04C}" destId="{BC765DFD-74DB-4414-B941-B775C97B8E19}" srcOrd="0" destOrd="0" presId="urn:microsoft.com/office/officeart/2005/8/layout/vList6"/>
    <dgm:cxn modelId="{153D11C3-91F6-429A-9F11-98DFDA91AFDC}" type="presParOf" srcId="{D103E86D-8E29-4B27-92E0-F4453E8FA04C}" destId="{8FD149D9-31C0-48D1-A1E0-DEC0D7E80919}" srcOrd="1" destOrd="0" presId="urn:microsoft.com/office/officeart/2005/8/layout/vList6"/>
    <dgm:cxn modelId="{2E02403A-F517-4D93-8069-3269FD6AA5EB}" type="presParOf" srcId="{4866F183-A551-483D-A535-F40F85F5658E}" destId="{CBE40F87-9477-49A8-B6B3-BA0F9657208E}" srcOrd="1" destOrd="0" presId="urn:microsoft.com/office/officeart/2005/8/layout/vList6"/>
    <dgm:cxn modelId="{78C3839C-3992-4CAE-AE88-79FC7B5D556F}" type="presParOf" srcId="{4866F183-A551-483D-A535-F40F85F5658E}" destId="{FA43FE3E-6F86-4A6E-85D5-81B019FCE2AC}" srcOrd="2" destOrd="0" presId="urn:microsoft.com/office/officeart/2005/8/layout/vList6"/>
    <dgm:cxn modelId="{D50A169B-70D1-400F-AD82-C5C690D5A6E8}" type="presParOf" srcId="{FA43FE3E-6F86-4A6E-85D5-81B019FCE2AC}" destId="{14042183-F7D8-4FA4-8F12-D4A0B554E872}" srcOrd="0" destOrd="0" presId="urn:microsoft.com/office/officeart/2005/8/layout/vList6"/>
    <dgm:cxn modelId="{71695B25-1C90-431E-A66D-09052A4096B2}" type="presParOf" srcId="{FA43FE3E-6F86-4A6E-85D5-81B019FCE2AC}" destId="{D5400233-85F0-4641-BF41-D286086FF62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149D9-31C0-48D1-A1E0-DEC0D7E80919}">
      <dsp:nvSpPr>
        <dsp:cNvPr id="0" name=""/>
        <dsp:cNvSpPr/>
      </dsp:nvSpPr>
      <dsp:spPr>
        <a:xfrm>
          <a:off x="2740189" y="298232"/>
          <a:ext cx="3942891" cy="258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Windows 95/98/2000/XP                                      </a:t>
          </a:r>
          <a:endParaRPr lang="it-IT" sz="2400" kern="1200" dirty="0"/>
        </a:p>
      </dsp:txBody>
      <dsp:txXfrm>
        <a:off x="2740189" y="330571"/>
        <a:ext cx="3845876" cy="194031"/>
      </dsp:txXfrm>
    </dsp:sp>
    <dsp:sp modelId="{BC765DFD-74DB-4414-B941-B775C97B8E19}">
      <dsp:nvSpPr>
        <dsp:cNvPr id="0" name=""/>
        <dsp:cNvSpPr/>
      </dsp:nvSpPr>
      <dsp:spPr>
        <a:xfrm>
          <a:off x="8" y="218998"/>
          <a:ext cx="2989510" cy="631008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Specifiche software</a:t>
          </a:r>
          <a:endParaRPr lang="it-IT" sz="2800" kern="1200" dirty="0"/>
        </a:p>
      </dsp:txBody>
      <dsp:txXfrm>
        <a:off x="30811" y="249801"/>
        <a:ext cx="2927904" cy="569402"/>
      </dsp:txXfrm>
    </dsp:sp>
    <dsp:sp modelId="{D5400233-85F0-4641-BF41-D286086FF62F}">
      <dsp:nvSpPr>
        <dsp:cNvPr id="0" name=""/>
        <dsp:cNvSpPr/>
      </dsp:nvSpPr>
      <dsp:spPr>
        <a:xfrm>
          <a:off x="7203286" y="546293"/>
          <a:ext cx="4166864" cy="8179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Pentium PC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12 MB RAM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Hard disk con almeno 10 Mb </a:t>
          </a:r>
          <a:endParaRPr lang="it-IT" sz="1800" kern="1200" dirty="0"/>
        </a:p>
      </dsp:txBody>
      <dsp:txXfrm>
        <a:off x="7203286" y="648537"/>
        <a:ext cx="3860132" cy="613465"/>
      </dsp:txXfrm>
    </dsp:sp>
    <dsp:sp modelId="{14042183-F7D8-4FA4-8F12-D4A0B554E872}">
      <dsp:nvSpPr>
        <dsp:cNvPr id="0" name=""/>
        <dsp:cNvSpPr/>
      </dsp:nvSpPr>
      <dsp:spPr>
        <a:xfrm>
          <a:off x="4640999" y="639318"/>
          <a:ext cx="2463801" cy="679524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Specifiche</a:t>
          </a:r>
          <a:r>
            <a:rPr lang="it-IT" sz="3200" kern="1200" dirty="0" smtClean="0"/>
            <a:t> </a:t>
          </a:r>
        </a:p>
        <a:p>
          <a:pPr lvl="0" algn="ctr" defTabSz="1244600">
            <a:lnSpc>
              <a:spcPct val="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hardware</a:t>
          </a:r>
          <a:endParaRPr lang="it-IT" sz="3200" kern="1200" dirty="0"/>
        </a:p>
      </dsp:txBody>
      <dsp:txXfrm>
        <a:off x="4674171" y="672490"/>
        <a:ext cx="2397457" cy="613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5EA43-D0A4-4B38-AE64-8A0A960A191B}" type="datetimeFigureOut">
              <a:rPr lang="it-IT" smtClean="0"/>
              <a:t>12/09/2015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96D8-3D21-41F8-8E60-F5422EABD6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89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ADA42-A69C-4702-B2AD-636816C1E4FE}" type="datetimeFigureOut">
              <a:rPr lang="it-IT" smtClean="0"/>
              <a:t>12/09/2015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9AB6-F4DC-4CD1-A1D6-F131602540E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9642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5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4071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628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187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067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9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997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7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9AB6-F4DC-4CD1-A1D6-F131602540EB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29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06B91DC-1AEC-4CF2-9D17-A6DF22A4CA85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034B-F557-490D-8C6A-794988C42D71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302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B63-E82B-4E10-B60A-0BA0B90D18F5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30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C3FB-A174-4C12-BF10-EB227F7EF3B3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6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D3949-DE19-4D95-A922-5388CF96CF31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95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8B10-BD68-4033-9499-AC8B5C1E96E2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81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DFE2-6528-45D7-ABA0-268DB3A485BE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41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AB346-CAAB-4D18-B454-7B45C4F9FDFC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536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CC20-A410-4AA5-A2BA-CF596B828C0C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68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3B7F0-9748-46E4-9F5B-E3CC7692ECB5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90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9D77-8330-42D5-ADFD-03EFD3199576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02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B71F3D0-A8CE-4D5B-92D2-A9BAD1BAE088}" type="datetime1">
              <a:rPr lang="it-IT" smtClean="0"/>
              <a:t>12/09/2015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E4097A9-47F0-44E2-830D-E424078F1C8A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National%20Soil%20Erosion%20Research%20Lab%20%20%20News%20&amp;%20Event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ford.nserl.purdue.edu/wepp/weppV1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7737" t="14506" r="6835" b="27458"/>
          <a:stretch/>
        </p:blipFill>
        <p:spPr>
          <a:xfrm>
            <a:off x="1260320" y="1772133"/>
            <a:ext cx="9899959" cy="4282603"/>
          </a:xfrm>
          <a:prstGeom prst="rect">
            <a:avLst/>
          </a:prstGeom>
          <a:effectLst>
            <a:outerShdw blurRad="50800" dist="50800" dir="5400000" sx="200000" sy="200000" algn="ctr" rotWithShape="0">
              <a:schemeClr val="bg1">
                <a:alpha val="0"/>
              </a:scheme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-244350"/>
            <a:ext cx="12192000" cy="16428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	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 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spc="300" dirty="0" smtClean="0">
                <a:latin typeface="Impact" panose="020B0806030902050204" pitchFamily="34" charset="0"/>
              </a:rPr>
              <a:t>WEPP  </a:t>
            </a:r>
            <a:br>
              <a:rPr lang="it-IT" spc="300" dirty="0" smtClean="0">
                <a:latin typeface="Impact" panose="020B0806030902050204" pitchFamily="34" charset="0"/>
              </a:rPr>
            </a:br>
            <a:r>
              <a:rPr lang="it-IT" spc="300" dirty="0" smtClean="0">
                <a:latin typeface="Impact" panose="020B0806030902050204" pitchFamily="34" charset="0"/>
              </a:rPr>
              <a:t>     </a:t>
            </a:r>
            <a:r>
              <a:rPr lang="it-IT" sz="3100" spc="300" dirty="0" smtClean="0">
                <a:latin typeface="Impact" panose="020B0806030902050204" pitchFamily="34" charset="0"/>
              </a:rPr>
              <a:t>Water Erosion Prediction Project  </a:t>
            </a:r>
            <a:r>
              <a:rPr lang="it-IT" sz="1800" spc="300" dirty="0" smtClean="0">
                <a:latin typeface="Impact" panose="020B0806030902050204" pitchFamily="34" charset="0"/>
              </a:rPr>
              <a:t/>
            </a:r>
            <a:br>
              <a:rPr lang="it-IT" sz="1800" spc="300" dirty="0" smtClean="0">
                <a:latin typeface="Impact" panose="020B0806030902050204" pitchFamily="34" charset="0"/>
              </a:rPr>
            </a:br>
            <a:r>
              <a:rPr lang="it-IT" sz="1800" spc="300" dirty="0" smtClean="0">
                <a:latin typeface="Impact" panose="020B0806030902050204" pitchFamily="34" charset="0"/>
              </a:rPr>
              <a:t>          </a:t>
            </a:r>
            <a:r>
              <a:rPr lang="it-IT" spc="300" dirty="0" smtClean="0">
                <a:latin typeface="Impact" panose="020B0806030902050204" pitchFamily="34" charset="0"/>
              </a:rPr>
              <a:t/>
            </a:r>
            <a:br>
              <a:rPr lang="it-IT" spc="300" dirty="0" smtClean="0">
                <a:latin typeface="Impact" panose="020B0806030902050204" pitchFamily="34" charset="0"/>
              </a:rPr>
            </a:br>
            <a:endParaRPr lang="it-IT" spc="300" dirty="0">
              <a:latin typeface="Impact" panose="020B080603090205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10300" y="8351304"/>
            <a:ext cx="8915399" cy="112628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490204" y="5685106"/>
            <a:ext cx="6175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http://www.ars.usda.gov/News/docs.htm?docid=10621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06680" y="6054736"/>
            <a:ext cx="1208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pc="300" dirty="0" smtClean="0"/>
              <a:t>Gaia Pani</a:t>
            </a:r>
          </a:p>
          <a:p>
            <a:pPr algn="ctr"/>
            <a:r>
              <a:rPr lang="it-IT" spc="300" dirty="0" smtClean="0"/>
              <a:t>2014/2015</a:t>
            </a:r>
            <a:endParaRPr lang="it-IT" spc="300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554510" y="6426747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1</a:t>
            </a:fld>
            <a:endParaRPr lang="it-IT" sz="3600" dirty="0"/>
          </a:p>
        </p:txBody>
      </p:sp>
      <p:sp>
        <p:nvSpPr>
          <p:cNvPr id="9" name="Rettangolo 8"/>
          <p:cNvSpPr/>
          <p:nvPr/>
        </p:nvSpPr>
        <p:spPr>
          <a:xfrm>
            <a:off x="8229600" y="6085216"/>
            <a:ext cx="502024" cy="29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4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100000">
              <a:srgbClr val="4ABE7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08000" y="859811"/>
            <a:ext cx="626533" cy="1087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106" y="228649"/>
            <a:ext cx="4525370" cy="631162"/>
          </a:xfrm>
        </p:spPr>
        <p:txBody>
          <a:bodyPr>
            <a:noAutofit/>
          </a:bodyPr>
          <a:lstStyle/>
          <a:p>
            <a:r>
              <a:rPr lang="it-IT" sz="4800" b="1" u="sng" dirty="0" smtClean="0"/>
              <a:t>Cos’è?</a:t>
            </a:r>
            <a:endParaRPr lang="it-IT" sz="4800" b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107" y="996288"/>
            <a:ext cx="11772332" cy="5431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000" dirty="0"/>
              <a:t>WEPP è un modello progettato e sviluppato sulla base delle più recenti conoscenze nel campo dell’idrologia e dell’erosione dei </a:t>
            </a:r>
            <a:r>
              <a:rPr lang="de-DE" sz="2000" dirty="0" smtClean="0"/>
              <a:t>suoli, </a:t>
            </a:r>
            <a:r>
              <a:rPr lang="de-DE" sz="2000" dirty="0"/>
              <a:t>allo scopo di sostituire </a:t>
            </a:r>
            <a:r>
              <a:rPr lang="de-DE" sz="2000" dirty="0" smtClean="0"/>
              <a:t>negli </a:t>
            </a:r>
            <a:r>
              <a:rPr lang="de-DE" sz="2000" dirty="0"/>
              <a:t>U.S.A</a:t>
            </a:r>
            <a:r>
              <a:rPr lang="de-DE" sz="2000" dirty="0" smtClean="0"/>
              <a:t>. </a:t>
            </a:r>
            <a:r>
              <a:rPr lang="de-DE" sz="2000" dirty="0"/>
              <a:t>la USLE nella stima dell’erosione legata all’uso agricolo del </a:t>
            </a:r>
            <a:r>
              <a:rPr lang="de-DE" sz="2000" dirty="0" smtClean="0"/>
              <a:t>suolo. </a:t>
            </a:r>
            <a:r>
              <a:rPr lang="de-DE" sz="2000" dirty="0" err="1" smtClean="0"/>
              <a:t>Fornisce</a:t>
            </a:r>
            <a:r>
              <a:rPr lang="de-DE" sz="2000" dirty="0" smtClean="0"/>
              <a:t> </a:t>
            </a:r>
            <a:r>
              <a:rPr lang="de-DE" sz="2000" dirty="0"/>
              <a:t>uno strumento utilizzabile con facilità da parte di Organizzazioni, Enti o privati che si occupano di conservazione e di pianificazione </a:t>
            </a:r>
            <a:r>
              <a:rPr lang="de-DE" sz="2000" dirty="0" smtClean="0"/>
              <a:t>ambientale. In questa presentazione si illustrerà il modello (a </a:t>
            </a:r>
            <a:r>
              <a:rPr lang="de-DE" sz="2000" dirty="0"/>
              <a:t>parametri distribuiti e basato su una simulazione </a:t>
            </a:r>
            <a:r>
              <a:rPr lang="de-DE" sz="2000" dirty="0" smtClean="0"/>
              <a:t>tempo-continuo) per l‘analisi di un singolo versante</a:t>
            </a:r>
            <a:r>
              <a:rPr lang="de-DE" sz="2000" dirty="0"/>
              <a:t>.</a:t>
            </a:r>
            <a:endParaRPr lang="de-DE" sz="2000" dirty="0" smtClean="0"/>
          </a:p>
          <a:p>
            <a:pPr marL="0" indent="0" algn="just">
              <a:buNone/>
            </a:pPr>
            <a:r>
              <a:rPr lang="de-DE" sz="2000" dirty="0" smtClean="0"/>
              <a:t>Spesso ci soffermiamo su problematiche d‘eccezione e a breve termine, ignorando quelle a lungo termine che si aggravano lentamente fino a raggiungere un livello di crisi: l‘erosione</a:t>
            </a:r>
            <a:r>
              <a:rPr lang="de-DE" sz="2000" dirty="0"/>
              <a:t> </a:t>
            </a:r>
            <a:r>
              <a:rPr lang="de-DE" sz="2000" dirty="0" smtClean="0"/>
              <a:t>del suolo è una di queste.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en-US" i="1" dirty="0" smtClean="0"/>
              <a:t> Modello realizzato da                      </a:t>
            </a:r>
            <a:endParaRPr lang="en-US" b="1" i="1" dirty="0" smtClean="0"/>
          </a:p>
          <a:p>
            <a:pPr marL="0" indent="0">
              <a:lnSpc>
                <a:spcPct val="20000"/>
              </a:lnSpc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                                     The National Soil </a:t>
            </a:r>
            <a:r>
              <a:rPr lang="en-US" b="1" i="1" dirty="0"/>
              <a:t>Erosion Research Laboratory (NSERL)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i="1" dirty="0" smtClean="0"/>
              <a:t>                                                           </a:t>
            </a:r>
            <a:r>
              <a:rPr lang="en-US" b="1" dirty="0" smtClean="0"/>
              <a:t>United </a:t>
            </a:r>
            <a:r>
              <a:rPr lang="en-US" b="1" dirty="0"/>
              <a:t>States Department of Agriculture 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i="1" dirty="0"/>
              <a:t>                                                                        </a:t>
            </a:r>
            <a:r>
              <a:rPr lang="en-US" i="1" dirty="0" smtClean="0"/>
              <a:t>     (</a:t>
            </a:r>
            <a:r>
              <a:rPr lang="en-US" i="1" dirty="0"/>
              <a:t>Agricultural Research Service)</a:t>
            </a:r>
          </a:p>
          <a:p>
            <a:pPr marL="0" indent="0">
              <a:buNone/>
            </a:pPr>
            <a:r>
              <a:rPr lang="en-US" b="1" u="sng" dirty="0" smtClean="0"/>
              <a:t>REQUISITI MINIMI DI SISTEMA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376" y="3352427"/>
            <a:ext cx="2361063" cy="1642654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045402680"/>
              </p:ext>
            </p:extLst>
          </p:nvPr>
        </p:nvGraphicFramePr>
        <p:xfrm>
          <a:off x="183106" y="5109254"/>
          <a:ext cx="11772333" cy="1455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506707" y="6284879"/>
            <a:ext cx="897466" cy="387296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2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632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3855" y="164209"/>
            <a:ext cx="1192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800" u="sng" dirty="0" smtClean="0"/>
              <a:t>DATI NECESSARI PER UTILIZZARE IL MODELLO</a:t>
            </a:r>
            <a:endParaRPr lang="it-IT" sz="4800" u="sng" dirty="0"/>
          </a:p>
        </p:txBody>
      </p:sp>
      <p:sp>
        <p:nvSpPr>
          <p:cNvPr id="3" name="Rettangolo 2"/>
          <p:cNvSpPr/>
          <p:nvPr/>
        </p:nvSpPr>
        <p:spPr>
          <a:xfrm>
            <a:off x="263855" y="995206"/>
            <a:ext cx="11928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Dati sul clima: </a:t>
            </a:r>
            <a:r>
              <a:rPr lang="it-IT" sz="2400" dirty="0" smtClean="0"/>
              <a:t>precipitazioni, temperature, radiazioni solari e venti</a:t>
            </a:r>
          </a:p>
          <a:p>
            <a:r>
              <a:rPr lang="it-IT" i="1" dirty="0" smtClean="0">
                <a:sym typeface="Wingdings" panose="05000000000000000000" pitchFamily="2" charset="2"/>
              </a:rPr>
              <a:t> Si utilizza CLIGEN, un generatore stocastico di condizioni climatiche, che produce stime giornaliere di precipitazioni, temperatura, umidità, vento e radiazioni solari per un singolo punto geografico. Si basa </a:t>
            </a:r>
            <a:r>
              <a:rPr lang="it-IT" i="1" dirty="0" smtClean="0">
                <a:sym typeface="Wingdings" panose="05000000000000000000" pitchFamily="2" charset="2"/>
              </a:rPr>
              <a:t>su parametri mensili derivanti da </a:t>
            </a:r>
            <a:r>
              <a:rPr lang="it-IT" i="1" dirty="0" smtClean="0">
                <a:sym typeface="Wingdings" panose="05000000000000000000" pitchFamily="2" charset="2"/>
              </a:rPr>
              <a:t>rilevamenti storici riguardanti il periodo in analisi</a:t>
            </a:r>
            <a:r>
              <a:rPr lang="it-IT" i="1" dirty="0" smtClean="0">
                <a:sym typeface="Wingdings" panose="05000000000000000000" pitchFamily="2" charset="2"/>
              </a:rPr>
              <a:t>. </a:t>
            </a:r>
            <a:r>
              <a:rPr lang="it-IT" i="1" dirty="0" smtClean="0">
                <a:sym typeface="Wingdings" panose="05000000000000000000" pitchFamily="2" charset="2"/>
              </a:rPr>
              <a:t>WEPP contiene 2600 file di questi parametri forniti da CLIGEN e provenienti da diverse regioni e stazioni degli Stati Uniti. </a:t>
            </a:r>
            <a:endParaRPr lang="it-IT" i="1" dirty="0" smtClean="0"/>
          </a:p>
          <a:p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654" t="3125" r="65794" b="52923"/>
          <a:stretch/>
        </p:blipFill>
        <p:spPr>
          <a:xfrm>
            <a:off x="263855" y="2647580"/>
            <a:ext cx="4602305" cy="28290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043948" y="2521975"/>
            <a:ext cx="71480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Dati sul versante: </a:t>
            </a:r>
            <a:endParaRPr lang="it-IT" sz="2400" b="1" dirty="0" smtClean="0"/>
          </a:p>
          <a:p>
            <a:r>
              <a:rPr lang="it-IT" sz="2400" dirty="0" smtClean="0"/>
              <a:t>orientamento</a:t>
            </a:r>
            <a:r>
              <a:rPr lang="it-IT" sz="2400" dirty="0"/>
              <a:t>, lunghezza, profondità, </a:t>
            </a:r>
            <a:r>
              <a:rPr lang="it-IT" sz="2400" dirty="0" smtClean="0"/>
              <a:t>pendenza</a:t>
            </a:r>
          </a:p>
          <a:p>
            <a:endParaRPr lang="it-IT" sz="2400" dirty="0"/>
          </a:p>
          <a:p>
            <a:r>
              <a:rPr lang="it-IT" sz="2400" b="1" dirty="0" smtClean="0"/>
              <a:t>Dati </a:t>
            </a:r>
            <a:r>
              <a:rPr lang="it-IT" sz="2400" b="1" dirty="0"/>
              <a:t>sul tipo di suolo: </a:t>
            </a:r>
            <a:r>
              <a:rPr lang="it-IT" sz="2400" dirty="0"/>
              <a:t>parametri fisici e </a:t>
            </a:r>
            <a:r>
              <a:rPr lang="it-IT" sz="2400" dirty="0" smtClean="0"/>
              <a:t>idrologici</a:t>
            </a:r>
          </a:p>
          <a:p>
            <a:r>
              <a:rPr lang="it-IT" i="1" dirty="0" smtClean="0">
                <a:sym typeface="Wingdings" panose="05000000000000000000" pitchFamily="2" charset="2"/>
              </a:rPr>
              <a:t>  </a:t>
            </a:r>
            <a:r>
              <a:rPr lang="it-IT" i="1" dirty="0" smtClean="0"/>
              <a:t>Gli </a:t>
            </a:r>
            <a:r>
              <a:rPr lang="it-IT" i="1" dirty="0"/>
              <a:t>input di parametri riguardanti il suolo sono basati su una versione </a:t>
            </a:r>
            <a:r>
              <a:rPr lang="it-IT" i="1" dirty="0" smtClean="0"/>
              <a:t>dei dati del 1992, ma sono disponibili continui aggiornamenti. </a:t>
            </a:r>
            <a:r>
              <a:rPr lang="it-IT" i="1" dirty="0"/>
              <a:t>Il pacchetto di installazione include file riguardanti il suolo per ogni stato americano. Possono essere usati selezionando «Tools» e poi «Soil Archive Program</a:t>
            </a:r>
            <a:r>
              <a:rPr lang="it-IT" i="1" dirty="0" smtClean="0"/>
              <a:t>».</a:t>
            </a:r>
          </a:p>
          <a:p>
            <a:endParaRPr lang="it-IT" i="1" dirty="0"/>
          </a:p>
        </p:txBody>
      </p:sp>
      <p:sp>
        <p:nvSpPr>
          <p:cNvPr id="7" name="Rettangolo 6"/>
          <p:cNvSpPr/>
          <p:nvPr/>
        </p:nvSpPr>
        <p:spPr>
          <a:xfrm>
            <a:off x="263855" y="5533798"/>
            <a:ext cx="97437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Dati coltivazione e gestione: </a:t>
            </a:r>
          </a:p>
          <a:p>
            <a:r>
              <a:rPr lang="it-IT" sz="2400" dirty="0"/>
              <a:t>condizioni iniziali, drenaggio sotterraneo, rotazione coltivazioni, irrigazione</a:t>
            </a:r>
          </a:p>
          <a:p>
            <a:r>
              <a:rPr lang="it-IT" i="1" dirty="0">
                <a:sym typeface="Wingdings" panose="05000000000000000000" pitchFamily="2" charset="2"/>
              </a:rPr>
              <a:t> </a:t>
            </a:r>
            <a:r>
              <a:rPr lang="it-IT" i="1" dirty="0" smtClean="0">
                <a:sym typeface="Wingdings" panose="05000000000000000000" pitchFamily="2" charset="2"/>
              </a:rPr>
              <a:t>Sono inclusi nel pacchetto e</a:t>
            </a:r>
            <a:r>
              <a:rPr lang="it-IT" i="1" dirty="0" smtClean="0"/>
              <a:t>sempi </a:t>
            </a:r>
            <a:r>
              <a:rPr lang="it-IT" i="1" dirty="0"/>
              <a:t>di gestione per agricoltura, pascoli e </a:t>
            </a:r>
            <a:r>
              <a:rPr lang="it-IT" i="1" dirty="0" smtClean="0"/>
              <a:t>foreste</a:t>
            </a:r>
            <a:endParaRPr lang="it-IT" i="1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63867" y="6367474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3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820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541" r="6397" b="7716"/>
          <a:stretch/>
        </p:blipFill>
        <p:spPr>
          <a:xfrm>
            <a:off x="698540" y="726781"/>
            <a:ext cx="10559846" cy="588738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effectLst>
            <a:outerShdw dist="50800" dir="5400000" sx="200000" sy="2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0" y="14140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La schermata principale </a:t>
            </a:r>
            <a:r>
              <a:rPr lang="it-IT" sz="2400" b="1" dirty="0" smtClean="0"/>
              <a:t>iniziale mostra </a:t>
            </a:r>
            <a:r>
              <a:rPr lang="it-IT" sz="2400" b="1" dirty="0"/>
              <a:t>una rappresentazione grafica di un profilo di versante</a:t>
            </a:r>
            <a:r>
              <a:rPr lang="it-IT" sz="2400" dirty="0"/>
              <a:t>.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16479" y="622411"/>
            <a:ext cx="777240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/>
              <a:t>La forma del profilo viene disegnato basandosi su </a:t>
            </a:r>
            <a:r>
              <a:rPr lang="it-IT" dirty="0" smtClean="0"/>
              <a:t>input </a:t>
            </a:r>
            <a:r>
              <a:rPr lang="it-IT" dirty="0"/>
              <a:t>di pendenza modellizzata</a:t>
            </a:r>
          </a:p>
        </p:txBody>
      </p:sp>
      <p:sp>
        <p:nvSpPr>
          <p:cNvPr id="7" name="Callout 5 6"/>
          <p:cNvSpPr/>
          <p:nvPr/>
        </p:nvSpPr>
        <p:spPr>
          <a:xfrm flipH="1">
            <a:off x="3848835" y="3707256"/>
            <a:ext cx="1866164" cy="498984"/>
          </a:xfrm>
          <a:prstGeom prst="accentCallout1">
            <a:avLst>
              <a:gd name="adj1" fmla="val 18750"/>
              <a:gd name="adj2" fmla="val -8333"/>
              <a:gd name="adj3" fmla="val -14202"/>
              <a:gd name="adj4" fmla="val -51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Informazioni sul suolo</a:t>
            </a:r>
            <a:endParaRPr lang="it-IT" dirty="0"/>
          </a:p>
        </p:txBody>
      </p:sp>
      <p:sp>
        <p:nvSpPr>
          <p:cNvPr id="9" name="Callout 5 8"/>
          <p:cNvSpPr/>
          <p:nvPr/>
        </p:nvSpPr>
        <p:spPr>
          <a:xfrm>
            <a:off x="6644638" y="2286000"/>
            <a:ext cx="2316482" cy="701040"/>
          </a:xfrm>
          <a:prstGeom prst="accentCallout1">
            <a:avLst>
              <a:gd name="adj1" fmla="val 18750"/>
              <a:gd name="adj2" fmla="val -8333"/>
              <a:gd name="adj3" fmla="val 31450"/>
              <a:gd name="adj4" fmla="val -75638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Informazioni sulla coltivazione/gestione</a:t>
            </a:r>
            <a:endParaRPr lang="it-IT" dirty="0"/>
          </a:p>
        </p:txBody>
      </p:sp>
      <p:sp>
        <p:nvSpPr>
          <p:cNvPr id="10" name="Callout 5 9"/>
          <p:cNvSpPr/>
          <p:nvPr/>
        </p:nvSpPr>
        <p:spPr>
          <a:xfrm flipH="1">
            <a:off x="7970520" y="4797237"/>
            <a:ext cx="1740802" cy="399603"/>
          </a:xfrm>
          <a:prstGeom prst="accentCallout1">
            <a:avLst>
              <a:gd name="adj1" fmla="val 18750"/>
              <a:gd name="adj2" fmla="val -8333"/>
              <a:gd name="adj3" fmla="val -14202"/>
              <a:gd name="adj4" fmla="val -5129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Informazioni sul pendio</a:t>
            </a:r>
            <a:endParaRPr lang="it-IT" dirty="0"/>
          </a:p>
        </p:txBody>
      </p:sp>
      <p:sp>
        <p:nvSpPr>
          <p:cNvPr id="11" name="Callout 5 10"/>
          <p:cNvSpPr/>
          <p:nvPr/>
        </p:nvSpPr>
        <p:spPr>
          <a:xfrm>
            <a:off x="7383043" y="6080760"/>
            <a:ext cx="3992880" cy="533401"/>
          </a:xfrm>
          <a:prstGeom prst="accentCallout1">
            <a:avLst>
              <a:gd name="adj1" fmla="val 67321"/>
              <a:gd name="adj2" fmla="val -6806"/>
              <a:gd name="adj3" fmla="val -58923"/>
              <a:gd name="adj4" fmla="val 51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Dimensioni del profilo in unità di misura inglesi (/metriche se selezionate)</a:t>
            </a:r>
            <a:endParaRPr lang="it-IT" dirty="0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097A9-47F0-44E2-830D-E424078F1C8A}" type="slidenum">
              <a:rPr lang="it-IT" smtClean="0"/>
              <a:t>4</a:t>
            </a:fld>
            <a:endParaRPr lang="it-IT" dirty="0"/>
          </a:p>
        </p:txBody>
      </p:sp>
      <p:sp>
        <p:nvSpPr>
          <p:cNvPr id="13" name="Segnaposto numero diapositiva 11"/>
          <p:cNvSpPr txBox="1">
            <a:spLocks/>
          </p:cNvSpPr>
          <p:nvPr/>
        </p:nvSpPr>
        <p:spPr>
          <a:xfrm>
            <a:off x="11496947" y="5726633"/>
            <a:ext cx="1390525" cy="1131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4097A9-47F0-44E2-830D-E424078F1C8A}" type="slidenum">
              <a:rPr lang="it-IT" sz="3600" smtClean="0"/>
              <a:pPr/>
              <a:t>4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6478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47484" y="379873"/>
            <a:ext cx="8893277" cy="682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 smtClean="0"/>
              <a:t>informazioni ELEMENTARI (1)</a:t>
            </a:r>
            <a:endParaRPr lang="it-IT" u="sng" dirty="0"/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47484" y="1061884"/>
            <a:ext cx="8377084" cy="144534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Tw Cen MT" panose="020B0602020104020603" pitchFamily="34" charset="0"/>
              <a:buNone/>
            </a:pPr>
            <a:r>
              <a:rPr lang="en-US" dirty="0" smtClean="0"/>
              <a:t>L’interfaccia iniziale mostra un profilo di versante di default, con tutti gli input pronti a simulare il modello WEPP. La finestra che compare permette tra le tante opzioni quella di utilizzare proprio questo progetto preimpostato. 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  <a:p>
            <a:pPr marL="0" indent="0">
              <a:buFont typeface="Tw Cen MT" panose="020B0602020104020603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9079" t="21911" r="59474" b="33769"/>
          <a:stretch/>
        </p:blipFill>
        <p:spPr>
          <a:xfrm>
            <a:off x="8524568" y="379873"/>
            <a:ext cx="3407124" cy="228774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3000"/>
              </a:srgbClr>
            </a:outerShdw>
          </a:effectLst>
        </p:spPr>
      </p:pic>
      <p:sp>
        <p:nvSpPr>
          <p:cNvPr id="7" name="Rettangolo 6"/>
          <p:cNvSpPr/>
          <p:nvPr/>
        </p:nvSpPr>
        <p:spPr>
          <a:xfrm>
            <a:off x="3642851" y="2832442"/>
            <a:ext cx="8436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/>
              <a:t>La tabella in alto a destra fornisce informazioni sulle precipitazioni medie annue, il deflusso, </a:t>
            </a:r>
            <a:r>
              <a:rPr lang="it-IT" sz="2200" dirty="0" smtClean="0"/>
              <a:t>l’erosione </a:t>
            </a:r>
            <a:r>
              <a:rPr lang="it-IT" sz="2200" dirty="0"/>
              <a:t>del suolo </a:t>
            </a:r>
            <a:r>
              <a:rPr lang="it-IT" sz="2200" dirty="0" smtClean="0"/>
              <a:t>e la </a:t>
            </a:r>
            <a:r>
              <a:rPr lang="it-IT" sz="2200" dirty="0"/>
              <a:t>produzione di sedimenti </a:t>
            </a:r>
            <a:r>
              <a:rPr lang="it-IT" sz="2200" dirty="0" smtClean="0"/>
              <a:t>all’interno del profilo (con </a:t>
            </a:r>
            <a:r>
              <a:rPr lang="it-IT" sz="2200" dirty="0"/>
              <a:t>gli anni di simulazione mostrati come l'intestazione della </a:t>
            </a:r>
            <a:r>
              <a:rPr lang="it-IT" sz="2200" dirty="0" smtClean="0"/>
              <a:t>tabella). 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73547" t="19129" r="7202" b="67800"/>
          <a:stretch/>
        </p:blipFill>
        <p:spPr>
          <a:xfrm>
            <a:off x="412954" y="2939215"/>
            <a:ext cx="3229897" cy="123300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12954" y="4385765"/>
            <a:ext cx="115187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/>
              <a:t>L’erosione annuale media del suolo e </a:t>
            </a:r>
            <a:r>
              <a:rPr lang="it-IT" sz="2200" dirty="0"/>
              <a:t>la </a:t>
            </a:r>
            <a:r>
              <a:rPr lang="it-IT" sz="2200" dirty="0" smtClean="0"/>
              <a:t>sedimentazione sono mostrate rispettivamente </a:t>
            </a:r>
            <a:r>
              <a:rPr lang="it-IT" sz="2200" dirty="0"/>
              <a:t>in tonalità di colore rosso o </a:t>
            </a:r>
            <a:r>
              <a:rPr lang="it-IT" sz="2200" dirty="0" smtClean="0"/>
              <a:t>verde nello </a:t>
            </a:r>
            <a:r>
              <a:rPr lang="it-IT" sz="2200" dirty="0"/>
              <a:t>strato </a:t>
            </a:r>
            <a:r>
              <a:rPr lang="it-IT" sz="2200" dirty="0" smtClean="0"/>
              <a:t>riguardante il pendio (più intenso è il colore , maggiore è l’entità del fenomeno). Questi fattori possono essere visualizzati nei singoli punti del profilo, facendo </a:t>
            </a:r>
            <a:r>
              <a:rPr lang="it-IT" sz="2200" dirty="0"/>
              <a:t>passare il cursore del mouse sopra lo </a:t>
            </a:r>
            <a:r>
              <a:rPr lang="it-IT" sz="2200" dirty="0" smtClean="0"/>
              <a:t>strato </a:t>
            </a:r>
            <a:r>
              <a:rPr lang="it-IT" sz="2200" dirty="0" smtClean="0"/>
              <a:t>centrale.</a:t>
            </a:r>
            <a:endParaRPr lang="it-IT" sz="22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592096" y="6369104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5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5939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0968" y="281140"/>
            <a:ext cx="8893277" cy="682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 smtClean="0"/>
              <a:t>informazioni ELEMENTARI (2)</a:t>
            </a:r>
            <a:endParaRPr lang="it-IT" u="sng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968" y="849191"/>
            <a:ext cx="1215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Possono essere visualizzati output addizionali scegliendo tra «Soil Loss Graph», «Graphical Output» o «Text Output» :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858" t="82359" r="57316" b="10574"/>
          <a:stretch/>
        </p:blipFill>
        <p:spPr>
          <a:xfrm>
            <a:off x="365760" y="1711741"/>
            <a:ext cx="7818120" cy="742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922" t="13750" r="55505" b="30625"/>
          <a:stretch/>
        </p:blipFill>
        <p:spPr>
          <a:xfrm>
            <a:off x="2472267" y="2755980"/>
            <a:ext cx="5081601" cy="3647278"/>
          </a:xfrm>
          <a:prstGeom prst="rect">
            <a:avLst/>
          </a:prstGeom>
        </p:spPr>
      </p:pic>
      <p:sp>
        <p:nvSpPr>
          <p:cNvPr id="11" name="Callout 5 10"/>
          <p:cNvSpPr/>
          <p:nvPr/>
        </p:nvSpPr>
        <p:spPr>
          <a:xfrm>
            <a:off x="365760" y="2895599"/>
            <a:ext cx="2106507" cy="3386667"/>
          </a:xfrm>
          <a:prstGeom prst="accentCallout1">
            <a:avLst>
              <a:gd name="adj1" fmla="val 18750"/>
              <a:gd name="adj2" fmla="val -8333"/>
              <a:gd name="adj3" fmla="val -18519"/>
              <a:gd name="adj4" fmla="val 119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dirty="0"/>
              <a:t>Viene mostrato un grafico dell’erosione/</a:t>
            </a:r>
          </a:p>
          <a:p>
            <a:r>
              <a:rPr lang="it-IT" sz="2400" dirty="0"/>
              <a:t>sedimentazione del suolo lungo il profilo del versante</a:t>
            </a:r>
          </a:p>
        </p:txBody>
      </p:sp>
      <p:sp>
        <p:nvSpPr>
          <p:cNvPr id="12" name="Callout 13 11"/>
          <p:cNvSpPr/>
          <p:nvPr/>
        </p:nvSpPr>
        <p:spPr>
          <a:xfrm>
            <a:off x="9997439" y="1752599"/>
            <a:ext cx="1822027" cy="4650659"/>
          </a:xfrm>
          <a:prstGeom prst="accentBorderCallout1">
            <a:avLst>
              <a:gd name="adj1" fmla="val 18750"/>
              <a:gd name="adj2" fmla="val -8333"/>
              <a:gd name="adj3" fmla="val 11748"/>
              <a:gd name="adj4" fmla="val -2888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Questo output contiene i dettagli idrogeologici e i risultati dell’erosione dopo la </a:t>
            </a:r>
            <a:r>
              <a:rPr lang="it-IT" sz="2000" dirty="0" smtClean="0"/>
              <a:t>simulazione.  Questi vengono </a:t>
            </a:r>
            <a:r>
              <a:rPr lang="it-IT" sz="2000" dirty="0" smtClean="0"/>
              <a:t>mostrati sia come un documento Notepad sia come Wordpad</a:t>
            </a:r>
            <a:endParaRPr lang="it-IT" sz="2000" dirty="0"/>
          </a:p>
        </p:txBody>
      </p:sp>
      <p:sp>
        <p:nvSpPr>
          <p:cNvPr id="13" name="Callout 13 12"/>
          <p:cNvSpPr/>
          <p:nvPr/>
        </p:nvSpPr>
        <p:spPr>
          <a:xfrm>
            <a:off x="7865555" y="2920837"/>
            <a:ext cx="1532445" cy="3482421"/>
          </a:xfrm>
          <a:prstGeom prst="accentBorderCallout1">
            <a:avLst>
              <a:gd name="adj1" fmla="val 18750"/>
              <a:gd name="adj2" fmla="val -8333"/>
              <a:gd name="adj3" fmla="val -16522"/>
              <a:gd name="adj4" fmla="val -3481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E’ un output grafico che mostra i valori giornalieri di 90 parametri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>
          <a:xfrm>
            <a:off x="11705167" y="6439999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6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014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/>
          <a:srcRect t="13773" r="81887" b="53356"/>
          <a:stretch/>
        </p:blipFill>
        <p:spPr>
          <a:xfrm>
            <a:off x="8663226" y="2537963"/>
            <a:ext cx="3131305" cy="240453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/>
          <a:srcRect l="46561" t="70069" r="6532" b="17271"/>
          <a:stretch/>
        </p:blipFill>
        <p:spPr>
          <a:xfrm>
            <a:off x="0" y="3282232"/>
            <a:ext cx="8216580" cy="1445968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47484" y="379873"/>
            <a:ext cx="8893277" cy="6820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u="sng" dirty="0" smtClean="0"/>
              <a:t>informazioni ELEMENTARI (3)</a:t>
            </a:r>
            <a:endParaRPr lang="it-IT" u="sng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6480" y="1148422"/>
            <a:ext cx="116392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Sono molte le ulteriori operazioni che possono essere eseguite con questo programma, tra le quali: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Cambiare le opzioni di gestione del modello (tramite il tasto «Run Options»)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Inserire fratture nel suolo, cliccando con il tasto destro sul pendio e poi su «Insert Break»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Importare diversi </a:t>
            </a:r>
            <a:r>
              <a:rPr lang="it-IT" sz="2200" u="sng" dirty="0" smtClean="0"/>
              <a:t>tipi di suolo</a:t>
            </a:r>
            <a:r>
              <a:rPr lang="it-IT" sz="2200" dirty="0" smtClean="0"/>
              <a:t>, </a:t>
            </a:r>
            <a:r>
              <a:rPr lang="it-IT" sz="2200" u="sng" dirty="0" smtClean="0"/>
              <a:t>gestione del terreno</a:t>
            </a:r>
            <a:r>
              <a:rPr lang="it-IT" sz="2200" dirty="0" smtClean="0"/>
              <a:t>, </a:t>
            </a:r>
            <a:r>
              <a:rPr lang="it-IT" sz="2200" u="sng" dirty="0" smtClean="0"/>
              <a:t>informazioni climatiche</a:t>
            </a:r>
            <a:r>
              <a:rPr lang="it-IT" sz="2200" dirty="0" smtClean="0"/>
              <a:t>, </a:t>
            </a:r>
            <a:r>
              <a:rPr lang="it-IT" sz="2200" u="sng" dirty="0" smtClean="0"/>
              <a:t>profili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t="70867" r="52532" b="17842"/>
          <a:stretch/>
        </p:blipFill>
        <p:spPr>
          <a:xfrm>
            <a:off x="499972" y="5213862"/>
            <a:ext cx="9665421" cy="1292506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H="1">
            <a:off x="1721224" y="2640163"/>
            <a:ext cx="2430274" cy="2770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6"/>
          <a:srcRect l="25819" t="15360" r="38816" b="51512"/>
          <a:stretch/>
        </p:blipFill>
        <p:spPr>
          <a:xfrm>
            <a:off x="6974317" y="3986612"/>
            <a:ext cx="4532992" cy="2790658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9808840" y="2537963"/>
            <a:ext cx="1648054" cy="3163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958543" y="2615751"/>
            <a:ext cx="1794324" cy="10188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6639027" y="2652119"/>
            <a:ext cx="682284" cy="2708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Segnaposto numero diapositiva 41"/>
          <p:cNvSpPr>
            <a:spLocks noGrp="1"/>
          </p:cNvSpPr>
          <p:nvPr>
            <p:ph type="sldNum" sz="quarter" idx="12"/>
          </p:nvPr>
        </p:nvSpPr>
        <p:spPr>
          <a:xfrm>
            <a:off x="11705167" y="6369208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7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1191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07999" y="254000"/>
            <a:ext cx="1146386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u="sng" dirty="0" smtClean="0"/>
              <a:t>ASPETTI POSITIVI</a:t>
            </a:r>
            <a:endParaRPr lang="it-IT" sz="3200" b="1" u="sng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smtClean="0"/>
              <a:t>Pluralità di operazioni eseguibili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smtClean="0"/>
              <a:t>Largo numero di dati forniti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 smtClean="0"/>
              <a:t>Possibilità di inserire nuovi dati (ad esempio climatici)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400" dirty="0"/>
              <a:t>Programma facilmente scaricabile insieme al suo tutorial </a:t>
            </a:r>
            <a:r>
              <a:rPr lang="it-IT" sz="2400" dirty="0" smtClean="0"/>
              <a:t>alla pagina: </a:t>
            </a:r>
            <a:r>
              <a:rPr lang="en-US" sz="2400" dirty="0" smtClean="0">
                <a:solidFill>
                  <a:srgbClr val="0070C0"/>
                </a:solidFill>
                <a:hlinkClick r:id="rId3" action="ppaction://hlinkfile"/>
              </a:rPr>
              <a:t>National Soil Erosion Research Lab   News &amp; Events.htm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Possibilità di analizzare non solo un unico profilo, ma anche un intero bacino idrografico, costituito da una molteplicità di versanti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Applicabile a una grande varietà di tipologia di aree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u="sng" dirty="0"/>
          </a:p>
          <a:p>
            <a:r>
              <a:rPr lang="en-US" sz="4800" u="sng" dirty="0" smtClean="0"/>
              <a:t>ASPETTI NEGATIVI E LIMITAZIONI</a:t>
            </a:r>
            <a:endParaRPr lang="en-US" sz="28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Grande numero di parametri da gestire e definire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Esistenza di dati climatici preimpostati delle sole regione </a:t>
            </a:r>
            <a:r>
              <a:rPr lang="en-US" sz="2400" smtClean="0"/>
              <a:t>americane </a:t>
            </a:r>
            <a:r>
              <a:rPr lang="en-US" sz="2400" smtClean="0"/>
              <a:t>(database </a:t>
            </a:r>
            <a:r>
              <a:rPr lang="en-US" sz="2400" dirty="0" smtClean="0"/>
              <a:t>CLIGEN)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Per un’analisi veritiera di un’area è necessario eseguire un’analisi di piccole sezioni alla volta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u="sng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it-IT" sz="2000" u="sng" dirty="0">
              <a:solidFill>
                <a:srgbClr val="0070C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485033" y="6386037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8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7417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0932" y="948267"/>
            <a:ext cx="1198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Esiste inoltre una versione </a:t>
            </a:r>
            <a:r>
              <a:rPr lang="it-IT" sz="2400" dirty="0" smtClean="0"/>
              <a:t>accessibile sul Web </a:t>
            </a:r>
            <a:r>
              <a:rPr lang="it-IT" sz="2400" dirty="0"/>
              <a:t>all’indirizzo</a:t>
            </a:r>
            <a:r>
              <a:rPr lang="it-IT" sz="2400" dirty="0" smtClean="0"/>
              <a:t>: </a:t>
            </a:r>
            <a:r>
              <a:rPr lang="it-IT" sz="2400" u="sng" dirty="0" smtClean="0">
                <a:solidFill>
                  <a:srgbClr val="0070C0"/>
                </a:solidFill>
                <a:hlinkClick r:id="rId3"/>
              </a:rPr>
              <a:t>http</a:t>
            </a:r>
            <a:r>
              <a:rPr lang="it-IT" sz="2400" u="sng" dirty="0">
                <a:solidFill>
                  <a:srgbClr val="0070C0"/>
                </a:solidFill>
                <a:hlinkClick r:id="rId3"/>
              </a:rPr>
              <a:t>://</a:t>
            </a:r>
            <a:r>
              <a:rPr lang="it-IT" sz="2400" u="sng" dirty="0" smtClean="0">
                <a:solidFill>
                  <a:srgbClr val="0070C0"/>
                </a:solidFill>
                <a:hlinkClick r:id="rId3"/>
              </a:rPr>
              <a:t>milford.nserl.purdue.edu/wepp/weppV1.html</a:t>
            </a:r>
            <a:endParaRPr lang="it-IT" sz="2400" u="sng" dirty="0" smtClean="0">
              <a:solidFill>
                <a:srgbClr val="0070C0"/>
              </a:solidFill>
            </a:endParaRPr>
          </a:p>
          <a:p>
            <a:endParaRPr lang="it-IT" u="sng" dirty="0" smtClean="0">
              <a:solidFill>
                <a:srgbClr val="0070C0"/>
              </a:solidFill>
            </a:endParaRPr>
          </a:p>
          <a:p>
            <a:r>
              <a:rPr lang="it-IT" u="sng" dirty="0" smtClean="0">
                <a:solidFill>
                  <a:srgbClr val="0070C0"/>
                </a:solidFill>
              </a:rPr>
              <a:t> </a:t>
            </a:r>
            <a:endParaRPr lang="it-IT" u="sng" dirty="0">
              <a:solidFill>
                <a:srgbClr val="0070C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t="9144" b="16782"/>
          <a:stretch/>
        </p:blipFill>
        <p:spPr>
          <a:xfrm>
            <a:off x="270932" y="1799398"/>
            <a:ext cx="11739973" cy="48892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71334" y="5063066"/>
            <a:ext cx="8314266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i="1" dirty="0" smtClean="0"/>
              <a:t> </a:t>
            </a:r>
            <a:r>
              <a:rPr lang="it-IT" sz="2400" i="1" dirty="0"/>
              <a:t>Q</a:t>
            </a:r>
            <a:r>
              <a:rPr lang="it-IT" sz="2400" i="1" dirty="0" smtClean="0"/>
              <a:t>uesta versione può risultare visivamente più semplice e immediata per chi è alle prime armi con l’utilizzo di modelli di questo genere. </a:t>
            </a:r>
            <a:r>
              <a:rPr lang="it-IT" sz="2400" i="1" dirty="0"/>
              <a:t>R</a:t>
            </a:r>
            <a:r>
              <a:rPr lang="it-IT" sz="2400" i="1" dirty="0" smtClean="0"/>
              <a:t>ende inoltre più veloci i procedimenti spiegati in precedenza.</a:t>
            </a:r>
            <a:endParaRPr lang="it-IT" sz="2400" i="1" dirty="0"/>
          </a:p>
        </p:txBody>
      </p:sp>
      <p:sp>
        <p:nvSpPr>
          <p:cNvPr id="5" name="Rettangolo 4"/>
          <p:cNvSpPr/>
          <p:nvPr/>
        </p:nvSpPr>
        <p:spPr>
          <a:xfrm>
            <a:off x="270932" y="127337"/>
            <a:ext cx="1765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u="sng" dirty="0" smtClean="0"/>
              <a:t>NOTE </a:t>
            </a:r>
            <a:endParaRPr lang="it-IT" sz="4800" u="sng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524072" y="6414346"/>
            <a:ext cx="973666" cy="274320"/>
          </a:xfrm>
        </p:spPr>
        <p:txBody>
          <a:bodyPr/>
          <a:lstStyle/>
          <a:p>
            <a:fld id="{BE4097A9-47F0-44E2-830D-E424078F1C8A}" type="slidenum">
              <a:rPr lang="it-IT" sz="3600" smtClean="0"/>
              <a:t>9</a:t>
            </a:fld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2645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2927</TotalTime>
  <Words>882</Words>
  <Application>Microsoft Office PowerPoint</Application>
  <PresentationFormat>Widescreen</PresentationFormat>
  <Paragraphs>89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Impact</vt:lpstr>
      <vt:lpstr>Tw Cen MT</vt:lpstr>
      <vt:lpstr>Tw Cen MT Condensed</vt:lpstr>
      <vt:lpstr>Wingdings</vt:lpstr>
      <vt:lpstr>Wingdings 3</vt:lpstr>
      <vt:lpstr>Integrale</vt:lpstr>
      <vt:lpstr>           WEPP        Water Erosion Prediction Project              </vt:lpstr>
      <vt:lpstr>Cos’è?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WEPP     Water Erosion Prediction Project</dc:title>
  <dc:creator>Gaia Pani</dc:creator>
  <cp:lastModifiedBy>Gaia Pani</cp:lastModifiedBy>
  <cp:revision>57</cp:revision>
  <dcterms:created xsi:type="dcterms:W3CDTF">2015-07-17T17:35:52Z</dcterms:created>
  <dcterms:modified xsi:type="dcterms:W3CDTF">2015-09-12T17:11:41Z</dcterms:modified>
</cp:coreProperties>
</file>