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2" r:id="rId4"/>
    <p:sldId id="267" r:id="rId5"/>
    <p:sldId id="258" r:id="rId6"/>
    <p:sldId id="266" r:id="rId7"/>
    <p:sldId id="268" r:id="rId8"/>
    <p:sldId id="269" r:id="rId9"/>
    <p:sldId id="270" r:id="rId10"/>
    <p:sldId id="259" r:id="rId11"/>
    <p:sldId id="263" r:id="rId12"/>
    <p:sldId id="264" r:id="rId13"/>
    <p:sldId id="265" r:id="rId14"/>
    <p:sldId id="260" r:id="rId15"/>
    <p:sldId id="261" r:id="rId1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0EB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46" autoAdjust="0"/>
    <p:restoredTop sz="94660"/>
  </p:normalViewPr>
  <p:slideViewPr>
    <p:cSldViewPr>
      <p:cViewPr>
        <p:scale>
          <a:sx n="75" d="100"/>
          <a:sy n="75" d="100"/>
        </p:scale>
        <p:origin x="-582" y="1332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C0902F-D4DE-4F61-8016-42F021B57853}" type="datetimeFigureOut">
              <a:rPr lang="it-IT" smtClean="0"/>
              <a:pPr/>
              <a:t>17/08/2014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A1FFD-9991-454E-8A01-93564ACBDAF8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713B-5E34-4F5B-9528-90B0EB93F7F7}" type="datetimeFigureOut">
              <a:rPr lang="it-IT" smtClean="0"/>
              <a:pPr/>
              <a:t>17/08/2014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06E92-41E4-4422-9C40-D4B39AE6A49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713B-5E34-4F5B-9528-90B0EB93F7F7}" type="datetimeFigureOut">
              <a:rPr lang="it-IT" smtClean="0"/>
              <a:pPr/>
              <a:t>17/08/2014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06E92-41E4-4422-9C40-D4B39AE6A49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713B-5E34-4F5B-9528-90B0EB93F7F7}" type="datetimeFigureOut">
              <a:rPr lang="it-IT" smtClean="0"/>
              <a:pPr/>
              <a:t>17/08/2014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06E92-41E4-4422-9C40-D4B39AE6A49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713B-5E34-4F5B-9528-90B0EB93F7F7}" type="datetimeFigureOut">
              <a:rPr lang="it-IT" smtClean="0"/>
              <a:pPr/>
              <a:t>17/08/2014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06E92-41E4-4422-9C40-D4B39AE6A49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713B-5E34-4F5B-9528-90B0EB93F7F7}" type="datetimeFigureOut">
              <a:rPr lang="it-IT" smtClean="0"/>
              <a:pPr/>
              <a:t>17/08/2014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06E92-41E4-4422-9C40-D4B39AE6A49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713B-5E34-4F5B-9528-90B0EB93F7F7}" type="datetimeFigureOut">
              <a:rPr lang="it-IT" smtClean="0"/>
              <a:pPr/>
              <a:t>17/08/2014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06E92-41E4-4422-9C40-D4B39AE6A49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713B-5E34-4F5B-9528-90B0EB93F7F7}" type="datetimeFigureOut">
              <a:rPr lang="it-IT" smtClean="0"/>
              <a:pPr/>
              <a:t>17/08/2014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06E92-41E4-4422-9C40-D4B39AE6A49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713B-5E34-4F5B-9528-90B0EB93F7F7}" type="datetimeFigureOut">
              <a:rPr lang="it-IT" smtClean="0"/>
              <a:pPr/>
              <a:t>17/08/2014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06E92-41E4-4422-9C40-D4B39AE6A49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713B-5E34-4F5B-9528-90B0EB93F7F7}" type="datetimeFigureOut">
              <a:rPr lang="it-IT" smtClean="0"/>
              <a:pPr/>
              <a:t>17/08/2014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06E92-41E4-4422-9C40-D4B39AE6A49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713B-5E34-4F5B-9528-90B0EB93F7F7}" type="datetimeFigureOut">
              <a:rPr lang="it-IT" smtClean="0"/>
              <a:pPr/>
              <a:t>17/08/2014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06E92-41E4-4422-9C40-D4B39AE6A49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713B-5E34-4F5B-9528-90B0EB93F7F7}" type="datetimeFigureOut">
              <a:rPr lang="it-IT" smtClean="0"/>
              <a:pPr/>
              <a:t>17/08/2014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06E92-41E4-4422-9C40-D4B39AE6A49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C713B-5E34-4F5B-9528-90B0EB93F7F7}" type="datetimeFigureOut">
              <a:rPr lang="it-IT" smtClean="0"/>
              <a:pPr/>
              <a:t>17/08/2014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06E92-41E4-4422-9C40-D4B39AE6A499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0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it-IT" sz="2200" dirty="0" err="1" smtClean="0"/>
              <a:t>Carcelli</a:t>
            </a:r>
            <a:r>
              <a:rPr lang="it-IT" sz="2200" dirty="0" smtClean="0"/>
              <a:t> Laura</a:t>
            </a:r>
            <a:br>
              <a:rPr lang="it-IT" sz="2200" dirty="0" smtClean="0"/>
            </a:br>
            <a:r>
              <a:rPr lang="it-IT" sz="2200" dirty="0" smtClean="0"/>
              <a:t>Ingegneria per l’Ambiente e il Territorio</a:t>
            </a:r>
            <a:br>
              <a:rPr lang="it-IT" sz="2200" dirty="0" smtClean="0"/>
            </a:br>
            <a:r>
              <a:rPr lang="it-IT" sz="2200" dirty="0" smtClean="0"/>
              <a:t>Politecnico di Milano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87624" y="2852936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it-IT" sz="6000" b="1" dirty="0" smtClean="0">
                <a:solidFill>
                  <a:srgbClr val="220EB2"/>
                </a:solidFill>
              </a:rPr>
              <a:t>WMOST </a:t>
            </a:r>
          </a:p>
          <a:p>
            <a:r>
              <a:rPr lang="it-IT" sz="4400" dirty="0" err="1">
                <a:solidFill>
                  <a:srgbClr val="220EB2"/>
                </a:solidFill>
              </a:rPr>
              <a:t>Watershed</a:t>
            </a:r>
            <a:r>
              <a:rPr lang="it-IT" sz="4400" dirty="0">
                <a:solidFill>
                  <a:srgbClr val="220EB2"/>
                </a:solidFill>
              </a:rPr>
              <a:t> Management </a:t>
            </a:r>
            <a:r>
              <a:rPr lang="it-IT" sz="4400" dirty="0" err="1">
                <a:solidFill>
                  <a:srgbClr val="220EB2"/>
                </a:solidFill>
              </a:rPr>
              <a:t>Optimization</a:t>
            </a:r>
            <a:r>
              <a:rPr lang="it-IT" sz="4400" dirty="0">
                <a:solidFill>
                  <a:srgbClr val="220EB2"/>
                </a:solidFill>
              </a:rPr>
              <a:t> </a:t>
            </a:r>
          </a:p>
          <a:p>
            <a:r>
              <a:rPr lang="it-IT" sz="4400" dirty="0" err="1">
                <a:solidFill>
                  <a:srgbClr val="220EB2"/>
                </a:solidFill>
              </a:rPr>
              <a:t>Support</a:t>
            </a:r>
            <a:r>
              <a:rPr lang="it-IT" sz="4400" dirty="0">
                <a:solidFill>
                  <a:srgbClr val="220EB2"/>
                </a:solidFill>
              </a:rPr>
              <a:t> </a:t>
            </a:r>
            <a:r>
              <a:rPr lang="it-IT" sz="4400" dirty="0" err="1">
                <a:solidFill>
                  <a:srgbClr val="220EB2"/>
                </a:solidFill>
              </a:rPr>
              <a:t>Tool</a:t>
            </a:r>
            <a:r>
              <a:rPr lang="it-IT" sz="4400" dirty="0">
                <a:solidFill>
                  <a:srgbClr val="220EB2"/>
                </a:solidFill>
              </a:rPr>
              <a:t> </a:t>
            </a:r>
            <a:endParaRPr lang="it-IT" sz="4400" b="1" dirty="0">
              <a:solidFill>
                <a:srgbClr val="220EB2"/>
              </a:solidFill>
            </a:endParaRPr>
          </a:p>
        </p:txBody>
      </p:sp>
      <p:pic>
        <p:nvPicPr>
          <p:cNvPr id="1026" name="Picture 2" descr="C:\Users\Fede\Documents\Bluetooth Folder\logo_polimi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0"/>
            <a:ext cx="2286000" cy="2257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-108683" y="0"/>
            <a:ext cx="9377182" cy="82791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220EB2"/>
                </a:solidFill>
              </a:rPr>
              <a:t>DATI PER IL FUNZIONAMENTO (INPUT):</a:t>
            </a:r>
          </a:p>
          <a:p>
            <a:pPr algn="ctr"/>
            <a:endParaRPr lang="it-IT" b="1" dirty="0" smtClean="0">
              <a:solidFill>
                <a:srgbClr val="220EB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it-IT" b="1" u="sng" dirty="0" smtClean="0"/>
              <a:t>Numero di tipologie di HRU</a:t>
            </a:r>
            <a:r>
              <a:rPr lang="it-IT" dirty="0" smtClean="0"/>
              <a:t> (</a:t>
            </a:r>
            <a:r>
              <a:rPr lang="it-IT" dirty="0" err="1" smtClean="0"/>
              <a:t>Hydrologic</a:t>
            </a:r>
            <a:r>
              <a:rPr lang="it-IT" dirty="0" smtClean="0"/>
              <a:t> </a:t>
            </a:r>
            <a:r>
              <a:rPr lang="it-IT" dirty="0" err="1" smtClean="0"/>
              <a:t>Response</a:t>
            </a:r>
            <a:r>
              <a:rPr lang="it-IT" dirty="0" smtClean="0"/>
              <a:t> </a:t>
            </a:r>
            <a:r>
              <a:rPr lang="it-IT" dirty="0" err="1" smtClean="0"/>
              <a:t>Unit</a:t>
            </a:r>
            <a:r>
              <a:rPr lang="it-IT" dirty="0" smtClean="0"/>
              <a:t>: aree con caratteristiche del territorio</a:t>
            </a:r>
          </a:p>
          <a:p>
            <a:r>
              <a:rPr lang="it-IT" dirty="0" smtClean="0"/>
              <a:t>  simili, come uso del terreno, suolo e pendio, che rispondono similmente alle precipitazioni)</a:t>
            </a:r>
          </a:p>
          <a:p>
            <a:pPr>
              <a:buFont typeface="Arial" pitchFamily="34" charset="0"/>
              <a:buChar char="•"/>
            </a:pPr>
            <a:r>
              <a:rPr lang="it-IT" b="1" u="sng" dirty="0" smtClean="0"/>
              <a:t>Numero di opzioni di gestione</a:t>
            </a:r>
            <a:r>
              <a:rPr lang="it-IT" dirty="0" smtClean="0"/>
              <a:t> che si </a:t>
            </a:r>
            <a:r>
              <a:rPr lang="it-IT" dirty="0" smtClean="0"/>
              <a:t>vogliono </a:t>
            </a:r>
            <a:r>
              <a:rPr lang="it-IT" dirty="0" smtClean="0"/>
              <a:t>analizzare</a:t>
            </a:r>
          </a:p>
          <a:p>
            <a:pPr>
              <a:buFont typeface="Arial" pitchFamily="34" charset="0"/>
              <a:buChar char="•"/>
            </a:pPr>
            <a:r>
              <a:rPr lang="it-IT" b="1" u="sng" dirty="0" err="1" smtClean="0"/>
              <a:t>Land</a:t>
            </a:r>
            <a:r>
              <a:rPr lang="it-IT" b="1" u="sng" dirty="0" smtClean="0"/>
              <a:t> </a:t>
            </a:r>
            <a:r>
              <a:rPr lang="it-IT" b="1" u="sng" dirty="0" err="1" smtClean="0"/>
              <a:t>use</a:t>
            </a:r>
            <a:r>
              <a:rPr lang="it-IT" dirty="0" smtClean="0"/>
              <a:t>: dati riguardanti le condizioni e i </a:t>
            </a:r>
            <a:r>
              <a:rPr lang="it-IT" dirty="0" smtClean="0"/>
              <a:t>costi</a:t>
            </a:r>
          </a:p>
          <a:p>
            <a:r>
              <a:rPr lang="it-IT" dirty="0" smtClean="0"/>
              <a:t> </a:t>
            </a:r>
            <a:r>
              <a:rPr lang="it-IT" dirty="0" smtClean="0"/>
              <a:t>       -  nomi degli HRU nell’area oggetto di studio</a:t>
            </a:r>
            <a:endParaRPr lang="it-IT" dirty="0" smtClean="0"/>
          </a:p>
          <a:p>
            <a:r>
              <a:rPr lang="it-IT" dirty="0" smtClean="0"/>
              <a:t>        -  area (in acri) di ogni HRU </a:t>
            </a:r>
            <a:r>
              <a:rPr lang="it-IT" dirty="0" smtClean="0"/>
              <a:t>relativa alle </a:t>
            </a:r>
            <a:r>
              <a:rPr lang="it-IT" dirty="0" smtClean="0"/>
              <a:t>condizioni </a:t>
            </a:r>
            <a:r>
              <a:rPr lang="it-IT" dirty="0" smtClean="0"/>
              <a:t>esistenti  o </a:t>
            </a:r>
            <a:r>
              <a:rPr lang="it-IT" dirty="0" smtClean="0"/>
              <a:t>di scenari futuri da </a:t>
            </a:r>
            <a:r>
              <a:rPr lang="it-IT" dirty="0" err="1" smtClean="0"/>
              <a:t>modellizzare</a:t>
            </a:r>
            <a:endParaRPr lang="it-IT" dirty="0" smtClean="0"/>
          </a:p>
          <a:p>
            <a:r>
              <a:rPr lang="it-IT" dirty="0" smtClean="0"/>
              <a:t>        -  area minima e massima di ogni HRU </a:t>
            </a:r>
          </a:p>
          <a:p>
            <a:r>
              <a:rPr lang="it-IT" dirty="0" smtClean="0"/>
              <a:t>        -  costo </a:t>
            </a:r>
            <a:r>
              <a:rPr lang="it-IT" dirty="0" err="1" smtClean="0"/>
              <a:t>inziale</a:t>
            </a:r>
            <a:r>
              <a:rPr lang="it-IT" dirty="0" smtClean="0"/>
              <a:t> per conservare l’HRU  </a:t>
            </a:r>
          </a:p>
          <a:p>
            <a:r>
              <a:rPr lang="it-IT" dirty="0" smtClean="0"/>
              <a:t>        -  costi operativi e di manutenzione</a:t>
            </a:r>
          </a:p>
          <a:p>
            <a:pPr>
              <a:buFont typeface="Arial" pitchFamily="34" charset="0"/>
              <a:buChar char="•"/>
            </a:pPr>
            <a:r>
              <a:rPr lang="it-IT" b="1" u="sng" dirty="0" err="1" smtClean="0"/>
              <a:t>Runoff</a:t>
            </a:r>
            <a:r>
              <a:rPr lang="it-IT" dirty="0" smtClean="0"/>
              <a:t>: </a:t>
            </a:r>
          </a:p>
          <a:p>
            <a:r>
              <a:rPr lang="it-IT" dirty="0" smtClean="0"/>
              <a:t>        -  unità di </a:t>
            </a:r>
            <a:r>
              <a:rPr lang="it-IT" dirty="0" err="1" smtClean="0"/>
              <a:t>run-off</a:t>
            </a:r>
            <a:r>
              <a:rPr lang="it-IT" dirty="0" smtClean="0"/>
              <a:t> (pioggia o altro liquido che drena dalla terra al fiume) per ogni </a:t>
            </a:r>
            <a:r>
              <a:rPr lang="it-IT" dirty="0" err="1" smtClean="0"/>
              <a:t>step</a:t>
            </a:r>
            <a:r>
              <a:rPr lang="it-IT" dirty="0" smtClean="0"/>
              <a:t> </a:t>
            </a:r>
          </a:p>
          <a:p>
            <a:r>
              <a:rPr lang="it-IT" dirty="0" smtClean="0"/>
              <a:t>            temporale (giornaliero o mensile)</a:t>
            </a:r>
          </a:p>
          <a:p>
            <a:r>
              <a:rPr lang="it-IT" dirty="0" smtClean="0"/>
              <a:t>        -  condizioni di utilizzo del terreno gestito per ogni </a:t>
            </a:r>
            <a:r>
              <a:rPr lang="it-IT" dirty="0" err="1" smtClean="0"/>
              <a:t>step</a:t>
            </a:r>
            <a:r>
              <a:rPr lang="it-IT" dirty="0" smtClean="0"/>
              <a:t> temporale</a:t>
            </a:r>
          </a:p>
          <a:p>
            <a:pPr>
              <a:buFont typeface="Arial" pitchFamily="34" charset="0"/>
              <a:buChar char="•"/>
            </a:pPr>
            <a:r>
              <a:rPr lang="it-IT" b="1" u="sng" dirty="0" err="1" smtClean="0"/>
              <a:t>Recharge</a:t>
            </a:r>
            <a:r>
              <a:rPr lang="it-IT" dirty="0" smtClean="0"/>
              <a:t>:</a:t>
            </a:r>
          </a:p>
          <a:p>
            <a:r>
              <a:rPr lang="it-IT" dirty="0" smtClean="0"/>
              <a:t>        -  unità di </a:t>
            </a:r>
            <a:r>
              <a:rPr lang="it-IT" dirty="0" err="1" smtClean="0"/>
              <a:t>approvigionamento</a:t>
            </a:r>
            <a:r>
              <a:rPr lang="it-IT" dirty="0" smtClean="0"/>
              <a:t> di acqua per ogni </a:t>
            </a:r>
            <a:r>
              <a:rPr lang="it-IT" dirty="0" err="1" smtClean="0"/>
              <a:t>step</a:t>
            </a:r>
            <a:r>
              <a:rPr lang="it-IT" dirty="0" smtClean="0"/>
              <a:t> temporale</a:t>
            </a:r>
          </a:p>
          <a:p>
            <a:r>
              <a:rPr lang="it-IT" dirty="0" smtClean="0"/>
              <a:t>        -  condizioni di utilizzo del terreno gestito per ogni </a:t>
            </a:r>
            <a:r>
              <a:rPr lang="it-IT" dirty="0" err="1" smtClean="0"/>
              <a:t>step</a:t>
            </a:r>
            <a:r>
              <a:rPr lang="it-IT" dirty="0" smtClean="0"/>
              <a:t> temporale</a:t>
            </a:r>
          </a:p>
          <a:p>
            <a:pPr>
              <a:buFont typeface="Arial" pitchFamily="34" charset="0"/>
              <a:buChar char="•"/>
            </a:pPr>
            <a:r>
              <a:rPr lang="it-IT" b="1" u="sng" dirty="0" smtClean="0"/>
              <a:t>Numero di tipologie di utenti</a:t>
            </a:r>
            <a:r>
              <a:rPr lang="it-IT" dirty="0" smtClean="0"/>
              <a:t> dell’acqua</a:t>
            </a:r>
          </a:p>
          <a:p>
            <a:pPr>
              <a:buFont typeface="Arial" pitchFamily="34" charset="0"/>
              <a:buChar char="•"/>
            </a:pPr>
            <a:r>
              <a:rPr lang="it-IT" b="1" u="sng" dirty="0" err="1" smtClean="0"/>
              <a:t>Potable</a:t>
            </a:r>
            <a:r>
              <a:rPr lang="it-IT" b="1" u="sng" dirty="0" smtClean="0"/>
              <a:t> </a:t>
            </a:r>
            <a:r>
              <a:rPr lang="it-IT" b="1" u="sng" dirty="0" err="1" smtClean="0"/>
              <a:t>Demand</a:t>
            </a:r>
            <a:r>
              <a:rPr lang="it-IT" dirty="0" smtClean="0"/>
              <a:t>:</a:t>
            </a:r>
          </a:p>
          <a:p>
            <a:r>
              <a:rPr lang="it-IT" dirty="0" smtClean="0"/>
              <a:t>        -  serie di dati temporali riguardanti la domanda di acqua potabile </a:t>
            </a:r>
            <a:r>
              <a:rPr lang="it-IT" dirty="0" err="1" smtClean="0"/>
              <a:t>pr</a:t>
            </a:r>
            <a:r>
              <a:rPr lang="it-IT" dirty="0" smtClean="0"/>
              <a:t> tutti gli utenti indicati</a:t>
            </a:r>
          </a:p>
          <a:p>
            <a:r>
              <a:rPr lang="it-IT" dirty="0" smtClean="0"/>
              <a:t>            precedentemente</a:t>
            </a:r>
          </a:p>
          <a:p>
            <a:r>
              <a:rPr lang="it-IT" dirty="0" smtClean="0"/>
              <a:t>        -  domanda d’acqua attribuibile a perdite</a:t>
            </a:r>
          </a:p>
          <a:p>
            <a:r>
              <a:rPr lang="it-IT" dirty="0" smtClean="0"/>
              <a:t>        -  media percentuale di uso consuntivo dell’acqua: rispecchia ogni cambiamento stagionale </a:t>
            </a:r>
          </a:p>
          <a:p>
            <a:r>
              <a:rPr lang="it-IT" dirty="0" smtClean="0"/>
              <a:t>            nell’uso consuntivo nell’arco dell’anno</a:t>
            </a:r>
          </a:p>
          <a:p>
            <a:endParaRPr lang="it-IT" dirty="0" smtClean="0"/>
          </a:p>
          <a:p>
            <a:r>
              <a:rPr lang="it-IT" dirty="0" smtClean="0"/>
              <a:t>        </a:t>
            </a:r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0" y="116632"/>
            <a:ext cx="946854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b="1" u="sng" dirty="0" err="1" smtClean="0"/>
              <a:t>Nonpotable</a:t>
            </a:r>
            <a:r>
              <a:rPr lang="it-IT" b="1" u="sng" dirty="0" smtClean="0"/>
              <a:t> </a:t>
            </a:r>
            <a:r>
              <a:rPr lang="it-IT" b="1" u="sng" dirty="0" err="1" smtClean="0"/>
              <a:t>Demand</a:t>
            </a:r>
            <a:r>
              <a:rPr lang="it-IT" dirty="0" smtClean="0"/>
              <a:t>: </a:t>
            </a:r>
          </a:p>
          <a:p>
            <a:r>
              <a:rPr lang="it-IT" dirty="0" smtClean="0"/>
              <a:t>           -  massimo potenziale di uso di acqua non potabile (in %): massimo ammontare</a:t>
            </a:r>
          </a:p>
          <a:p>
            <a:r>
              <a:rPr lang="it-IT" dirty="0" smtClean="0"/>
              <a:t>              possibile di uso di acqua potabile che si potrebbe ottenere usando acqua non potabile</a:t>
            </a:r>
          </a:p>
          <a:p>
            <a:r>
              <a:rPr lang="it-IT" dirty="0" smtClean="0"/>
              <a:t>              in alcuni </a:t>
            </a:r>
            <a:r>
              <a:rPr lang="it-IT" dirty="0" smtClean="0"/>
              <a:t>consumi</a:t>
            </a:r>
            <a:endParaRPr lang="it-IT" dirty="0" smtClean="0"/>
          </a:p>
          <a:p>
            <a:r>
              <a:rPr lang="it-IT" dirty="0" smtClean="0"/>
              <a:t>           -  percentuale media di uso consuntivo dell’acqua non potabile</a:t>
            </a:r>
          </a:p>
          <a:p>
            <a:pPr>
              <a:buFont typeface="Arial" pitchFamily="34" charset="0"/>
              <a:buChar char="•"/>
            </a:pPr>
            <a:r>
              <a:rPr lang="it-IT" b="1" u="sng" dirty="0" err="1" smtClean="0"/>
              <a:t>Demand</a:t>
            </a:r>
            <a:r>
              <a:rPr lang="it-IT" b="1" u="sng" dirty="0" smtClean="0"/>
              <a:t> Management</a:t>
            </a:r>
            <a:r>
              <a:rPr lang="it-IT" dirty="0" smtClean="0"/>
              <a:t>: informazioni circa i cambiamenti nei prezzi e altre pratiche gestionali</a:t>
            </a:r>
          </a:p>
          <a:p>
            <a:r>
              <a:rPr lang="it-IT" dirty="0" smtClean="0"/>
              <a:t>                                            pretese </a:t>
            </a:r>
            <a:r>
              <a:rPr lang="it-IT" dirty="0" smtClean="0"/>
              <a:t>che possono </a:t>
            </a:r>
            <a:r>
              <a:rPr lang="it-IT" dirty="0" smtClean="0"/>
              <a:t>incidere sulla domanda esaminata</a:t>
            </a:r>
          </a:p>
          <a:p>
            <a:r>
              <a:rPr lang="it-IT" dirty="0" smtClean="0"/>
              <a:t>           1. ridurre la domanda aumentando il costo.</a:t>
            </a:r>
          </a:p>
          <a:p>
            <a:r>
              <a:rPr lang="it-IT" dirty="0" smtClean="0"/>
              <a:t>           -  elasticità del prezzo (cambio di quantità percentuale di uso dell’acqua sul cambio di</a:t>
            </a:r>
          </a:p>
          <a:p>
            <a:r>
              <a:rPr lang="it-IT" dirty="0" smtClean="0"/>
              <a:t>               prezzo percentuale)</a:t>
            </a:r>
          </a:p>
          <a:p>
            <a:r>
              <a:rPr lang="it-IT" dirty="0" smtClean="0"/>
              <a:t>           -  costo </a:t>
            </a:r>
            <a:r>
              <a:rPr lang="it-IT" dirty="0" err="1" smtClean="0"/>
              <a:t>inziale</a:t>
            </a:r>
            <a:r>
              <a:rPr lang="it-IT" dirty="0" smtClean="0"/>
              <a:t>, costi operativi e di mantenimento, </a:t>
            </a:r>
            <a:r>
              <a:rPr lang="it-IT" dirty="0" smtClean="0"/>
              <a:t>prezzo </a:t>
            </a:r>
            <a:r>
              <a:rPr lang="it-IT" dirty="0" smtClean="0"/>
              <a:t>massimo per limitare il</a:t>
            </a:r>
          </a:p>
          <a:p>
            <a:r>
              <a:rPr lang="it-IT" dirty="0" smtClean="0"/>
              <a:t>               cambio</a:t>
            </a:r>
          </a:p>
          <a:p>
            <a:r>
              <a:rPr lang="it-IT" dirty="0" smtClean="0"/>
              <a:t>           2. riduzione diretta della domanda fornendo sconti per apparecchi più efficienti o con</a:t>
            </a:r>
          </a:p>
          <a:p>
            <a:r>
              <a:rPr lang="it-IT" dirty="0" smtClean="0"/>
              <a:t>                altri metodi.</a:t>
            </a:r>
          </a:p>
          <a:p>
            <a:r>
              <a:rPr lang="it-IT" dirty="0" smtClean="0"/>
              <a:t>           -  costi iniziali, costi operativi e di mantenimento, riduzione totale della domanda</a:t>
            </a:r>
          </a:p>
          <a:p>
            <a:pPr>
              <a:buFont typeface="Arial" pitchFamily="34" charset="0"/>
              <a:buChar char="•"/>
            </a:pPr>
            <a:r>
              <a:rPr lang="it-IT" b="1" u="sng" dirty="0" err="1" smtClean="0"/>
              <a:t>Septic</a:t>
            </a:r>
            <a:r>
              <a:rPr lang="it-IT" b="1" u="sng" dirty="0" smtClean="0"/>
              <a:t> System</a:t>
            </a:r>
            <a:r>
              <a:rPr lang="it-IT" dirty="0" smtClean="0"/>
              <a:t>: </a:t>
            </a:r>
          </a:p>
          <a:p>
            <a:r>
              <a:rPr lang="it-IT" dirty="0" smtClean="0"/>
              <a:t>           -  informazioni sulla percentuale di utenti con sistemi infettati dentro e fuori l’area</a:t>
            </a:r>
          </a:p>
          <a:p>
            <a:r>
              <a:rPr lang="it-IT" dirty="0" smtClean="0"/>
              <a:t>              esaminata</a:t>
            </a:r>
          </a:p>
          <a:p>
            <a:pPr>
              <a:buFont typeface="Arial" pitchFamily="34" charset="0"/>
              <a:buChar char="•"/>
            </a:pPr>
            <a:r>
              <a:rPr lang="it-IT" b="1" u="sng" dirty="0" err="1" smtClean="0"/>
              <a:t>Surface</a:t>
            </a:r>
            <a:r>
              <a:rPr lang="it-IT" b="1" u="sng" dirty="0" smtClean="0"/>
              <a:t> Water &amp; </a:t>
            </a:r>
            <a:r>
              <a:rPr lang="it-IT" b="1" u="sng" dirty="0" err="1" smtClean="0"/>
              <a:t>In-stream</a:t>
            </a:r>
            <a:r>
              <a:rPr lang="it-IT" b="1" u="sng" dirty="0" smtClean="0"/>
              <a:t> Flow </a:t>
            </a:r>
            <a:r>
              <a:rPr lang="it-IT" b="1" u="sng" dirty="0" err="1" smtClean="0"/>
              <a:t>Targets</a:t>
            </a:r>
            <a:r>
              <a:rPr lang="it-IT" dirty="0" smtClean="0"/>
              <a:t>:</a:t>
            </a:r>
          </a:p>
          <a:p>
            <a:r>
              <a:rPr lang="it-IT" dirty="0" smtClean="0"/>
              <a:t>      disponibilità finanziarie e costi del bacino idrico o dell’immagazzinamento  della superficie:</a:t>
            </a:r>
          </a:p>
          <a:p>
            <a:r>
              <a:rPr lang="it-IT" dirty="0" smtClean="0"/>
              <a:t>           -  volume nella fase iniziale del modello</a:t>
            </a:r>
          </a:p>
          <a:p>
            <a:r>
              <a:rPr lang="it-IT" dirty="0" smtClean="0"/>
              <a:t>           -  volume minimo che deve essere sempre presente o volume inaccessibile</a:t>
            </a:r>
          </a:p>
          <a:p>
            <a:r>
              <a:rPr lang="it-IT" dirty="0" smtClean="0"/>
              <a:t>           -  volume massimo esistente di immagazzinamento</a:t>
            </a:r>
          </a:p>
          <a:p>
            <a:r>
              <a:rPr lang="it-IT" dirty="0" smtClean="0"/>
              <a:t>           - costi </a:t>
            </a:r>
            <a:r>
              <a:rPr lang="it-IT" dirty="0" err="1" smtClean="0"/>
              <a:t>inizali</a:t>
            </a:r>
            <a:r>
              <a:rPr lang="it-IT" dirty="0" smtClean="0"/>
              <a:t>, operativi e di mantenimento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0"/>
            <a:ext cx="9396536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     - prelevamenti di privati</a:t>
            </a:r>
          </a:p>
          <a:p>
            <a:r>
              <a:rPr lang="it-IT" dirty="0" smtClean="0"/>
              <a:t>      - scarichi di acque superficiali da parte di industrie non presenti sulla rete pubblica:</a:t>
            </a:r>
          </a:p>
          <a:p>
            <a:r>
              <a:rPr lang="it-IT" dirty="0" smtClean="0"/>
              <a:t>      - afflussi esterni di acque superficiali</a:t>
            </a:r>
          </a:p>
          <a:p>
            <a:r>
              <a:rPr lang="it-IT" dirty="0" smtClean="0"/>
              <a:t>      - indicazione di obbiettivi gestionali per il minimo e/o massimo flusso d’acqua entrante su </a:t>
            </a:r>
          </a:p>
          <a:p>
            <a:r>
              <a:rPr lang="it-IT" dirty="0" smtClean="0"/>
              <a:t>        base mensile   </a:t>
            </a:r>
          </a:p>
          <a:p>
            <a:pPr>
              <a:buFont typeface="Arial" pitchFamily="34" charset="0"/>
              <a:buChar char="•"/>
            </a:pPr>
            <a:r>
              <a:rPr lang="it-IT" b="1" u="sng" dirty="0" err="1" smtClean="0"/>
              <a:t>Groundwater</a:t>
            </a:r>
            <a:r>
              <a:rPr lang="it-IT" dirty="0" smtClean="0"/>
              <a:t>: </a:t>
            </a:r>
          </a:p>
          <a:p>
            <a:r>
              <a:rPr lang="it-IT" dirty="0" smtClean="0"/>
              <a:t>      -  coefficiente di recessione</a:t>
            </a:r>
          </a:p>
          <a:p>
            <a:r>
              <a:rPr lang="it-IT" dirty="0" smtClean="0"/>
              <a:t>      -  volume iniziale di acqua nel terreno</a:t>
            </a:r>
          </a:p>
          <a:p>
            <a:r>
              <a:rPr lang="it-IT" dirty="0" smtClean="0"/>
              <a:t>      -  volume minimo e massimo</a:t>
            </a:r>
          </a:p>
          <a:p>
            <a:r>
              <a:rPr lang="it-IT" dirty="0" smtClean="0"/>
              <a:t>      -  prelievo privato di acqua e scarico privato nell’acqua presente nel terreno, ingressi </a:t>
            </a:r>
          </a:p>
          <a:p>
            <a:r>
              <a:rPr lang="it-IT" dirty="0" smtClean="0"/>
              <a:t>          esterni</a:t>
            </a:r>
          </a:p>
          <a:p>
            <a:r>
              <a:rPr lang="it-IT" dirty="0" smtClean="0"/>
              <a:t>      -  minimo flusso uscente esterno</a:t>
            </a:r>
          </a:p>
          <a:p>
            <a:pPr>
              <a:buFont typeface="Arial" pitchFamily="34" charset="0"/>
              <a:buChar char="•"/>
            </a:pPr>
            <a:r>
              <a:rPr lang="it-IT" b="1" u="sng" dirty="0" err="1" smtClean="0"/>
              <a:t>Interbasin</a:t>
            </a:r>
            <a:r>
              <a:rPr lang="it-IT" b="1" u="sng" dirty="0" smtClean="0"/>
              <a:t> Transfer</a:t>
            </a:r>
            <a:r>
              <a:rPr lang="it-IT" dirty="0" smtClean="0"/>
              <a:t>:</a:t>
            </a:r>
          </a:p>
          <a:p>
            <a:r>
              <a:rPr lang="it-IT" dirty="0" smtClean="0"/>
              <a:t>      -  costo per acquistare acqua e spreco d’acqua da sistemi fuori dall’area studiata  </a:t>
            </a:r>
          </a:p>
          <a:p>
            <a:r>
              <a:rPr lang="it-IT" dirty="0" smtClean="0"/>
              <a:t>      -  costo iniziale per il diritto di acqua e spreco d’acqua in aggiunta a </a:t>
            </a:r>
            <a:r>
              <a:rPr lang="it-IT" dirty="0" err="1" smtClean="0"/>
              <a:t>qualsasi</a:t>
            </a:r>
            <a:r>
              <a:rPr lang="it-IT" dirty="0" smtClean="0"/>
              <a:t> altro  accordo </a:t>
            </a:r>
          </a:p>
          <a:p>
            <a:r>
              <a:rPr lang="it-IT" dirty="0" smtClean="0"/>
              <a:t>          esistente (include i costi della struttura per utilizzare i diritti aggiuntivi</a:t>
            </a:r>
          </a:p>
          <a:p>
            <a:r>
              <a:rPr lang="it-IT" dirty="0" smtClean="0"/>
              <a:t>      -  eventuale limite mensile esistente  per il trasferimento tra bacini di acqua e spreco d’acqua</a:t>
            </a:r>
          </a:p>
          <a:p>
            <a:r>
              <a:rPr lang="it-IT" dirty="0" smtClean="0"/>
              <a:t>      -  limiti annuali o giornalieri</a:t>
            </a:r>
          </a:p>
          <a:p>
            <a:r>
              <a:rPr lang="it-IT" dirty="0" smtClean="0"/>
              <a:t>      -  limiti di capacità addizionale</a:t>
            </a:r>
          </a:p>
          <a:p>
            <a:pPr>
              <a:buFont typeface="Arial" pitchFamily="34" charset="0"/>
              <a:buChar char="•"/>
            </a:pPr>
            <a:r>
              <a:rPr lang="it-IT" b="1" u="sng" dirty="0" err="1" smtClean="0"/>
              <a:t>Infrastructure</a:t>
            </a:r>
            <a:r>
              <a:rPr lang="it-IT" dirty="0" smtClean="0"/>
              <a:t>: informazioni </a:t>
            </a:r>
            <a:r>
              <a:rPr lang="it-IT" dirty="0" smtClean="0"/>
              <a:t>su </a:t>
            </a:r>
            <a:r>
              <a:rPr lang="it-IT" dirty="0" smtClean="0"/>
              <a:t>costi e </a:t>
            </a:r>
            <a:r>
              <a:rPr lang="it-IT" dirty="0" smtClean="0"/>
              <a:t>limiti </a:t>
            </a:r>
            <a:r>
              <a:rPr lang="it-IT" dirty="0" smtClean="0"/>
              <a:t>di capacità di una gamma di servizi su acqua e</a:t>
            </a:r>
          </a:p>
          <a:p>
            <a:r>
              <a:rPr lang="it-IT" dirty="0" smtClean="0"/>
              <a:t>                            sprechi</a:t>
            </a:r>
          </a:p>
          <a:p>
            <a:r>
              <a:rPr lang="it-IT" dirty="0" smtClean="0"/>
              <a:t>      -  orizzonte di </a:t>
            </a:r>
            <a:r>
              <a:rPr lang="it-IT" dirty="0" smtClean="0"/>
              <a:t>pianificazione in anni e </a:t>
            </a:r>
            <a:r>
              <a:rPr lang="it-IT" dirty="0" smtClean="0"/>
              <a:t>rata di interesse dei prestiti</a:t>
            </a:r>
          </a:p>
          <a:p>
            <a:r>
              <a:rPr lang="it-IT" dirty="0" smtClean="0"/>
              <a:t>      -  prezzo del consumatore per l’acqua potabile (da qui in poi, sia per </a:t>
            </a:r>
            <a:r>
              <a:rPr lang="it-IT" dirty="0" smtClean="0"/>
              <a:t>l’acqua che per lo spreco </a:t>
            </a:r>
          </a:p>
          <a:p>
            <a:r>
              <a:rPr lang="it-IT" dirty="0" smtClean="0"/>
              <a:t> </a:t>
            </a:r>
            <a:r>
              <a:rPr lang="it-IT" dirty="0" smtClean="0"/>
              <a:t>        </a:t>
            </a:r>
            <a:r>
              <a:rPr lang="it-IT" dirty="0" smtClean="0"/>
              <a:t>d’acqua</a:t>
            </a:r>
            <a:r>
              <a:rPr lang="it-IT" dirty="0" smtClean="0"/>
              <a:t>)</a:t>
            </a:r>
          </a:p>
          <a:p>
            <a:r>
              <a:rPr lang="it-IT" dirty="0" smtClean="0"/>
              <a:t>      -  dati sui servizi per il pompaggio di acqua presente nel </a:t>
            </a:r>
            <a:r>
              <a:rPr lang="it-IT" dirty="0" smtClean="0"/>
              <a:t>terreno e </a:t>
            </a:r>
            <a:r>
              <a:rPr lang="it-IT" dirty="0" smtClean="0"/>
              <a:t>sulla </a:t>
            </a:r>
            <a:r>
              <a:rPr lang="it-IT" dirty="0" smtClean="0"/>
              <a:t>superficie, dati </a:t>
            </a: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260648"/>
            <a:ext cx="9144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     </a:t>
            </a:r>
            <a:r>
              <a:rPr lang="it-IT" dirty="0" smtClean="0"/>
              <a:t> </a:t>
            </a:r>
            <a:r>
              <a:rPr lang="it-IT" dirty="0" smtClean="0"/>
              <a:t>sull’acqua per la cura </a:t>
            </a:r>
            <a:r>
              <a:rPr lang="it-IT" dirty="0" smtClean="0"/>
              <a:t>delle piante </a:t>
            </a:r>
            <a:r>
              <a:rPr lang="it-IT" dirty="0" smtClean="0"/>
              <a:t>( inclusi i costi </a:t>
            </a:r>
            <a:r>
              <a:rPr lang="it-IT" dirty="0" smtClean="0"/>
              <a:t>per il </a:t>
            </a:r>
            <a:r>
              <a:rPr lang="it-IT" dirty="0" smtClean="0"/>
              <a:t>capitale, costi </a:t>
            </a:r>
            <a:r>
              <a:rPr lang="it-IT" dirty="0" smtClean="0"/>
              <a:t>operativi e </a:t>
            </a:r>
            <a:r>
              <a:rPr lang="it-IT" dirty="0" smtClean="0"/>
              <a:t>di</a:t>
            </a:r>
          </a:p>
          <a:p>
            <a:r>
              <a:rPr lang="it-IT" dirty="0" smtClean="0"/>
              <a:t> </a:t>
            </a:r>
            <a:r>
              <a:rPr lang="it-IT" dirty="0" smtClean="0"/>
              <a:t>      manutenzione, massima capacità</a:t>
            </a:r>
            <a:r>
              <a:rPr lang="it-IT" dirty="0" smtClean="0"/>
              <a:t> </a:t>
            </a:r>
            <a:r>
              <a:rPr lang="it-IT" dirty="0" smtClean="0"/>
              <a:t>dei </a:t>
            </a:r>
            <a:r>
              <a:rPr lang="it-IT" dirty="0" smtClean="0"/>
              <a:t>servizi</a:t>
            </a:r>
            <a:r>
              <a:rPr lang="it-IT" dirty="0" smtClean="0"/>
              <a:t>, durata dell’infrastruttura esistente, durata </a:t>
            </a:r>
            <a:r>
              <a:rPr lang="it-IT" dirty="0" smtClean="0"/>
              <a:t>di</a:t>
            </a:r>
          </a:p>
          <a:p>
            <a:r>
              <a:rPr lang="it-IT" dirty="0" smtClean="0"/>
              <a:t> </a:t>
            </a:r>
            <a:r>
              <a:rPr lang="it-IT" dirty="0" smtClean="0"/>
              <a:t>      </a:t>
            </a:r>
            <a:r>
              <a:rPr lang="it-IT" dirty="0" smtClean="0"/>
              <a:t>nuove infrastrutture)</a:t>
            </a:r>
            <a:endParaRPr lang="it-IT" dirty="0" smtClean="0"/>
          </a:p>
          <a:p>
            <a:r>
              <a:rPr lang="it-IT" dirty="0" smtClean="0"/>
              <a:t>    -  dati sul sistema di distribuzione dell’acqua potabile: costo iniziale per il rilevamento del </a:t>
            </a:r>
          </a:p>
          <a:p>
            <a:r>
              <a:rPr lang="it-IT" dirty="0" smtClean="0"/>
              <a:t>       sistema di distribuzione, costi operativi e di mantenimento del sistema di distribuzione,</a:t>
            </a:r>
          </a:p>
          <a:p>
            <a:r>
              <a:rPr lang="it-IT" dirty="0" smtClean="0"/>
              <a:t>       percentuale massima di perdite del sistema che possono essere aggiustate</a:t>
            </a:r>
          </a:p>
          <a:p>
            <a:r>
              <a:rPr lang="it-IT" dirty="0" smtClean="0"/>
              <a:t>    -  dati per i servizi di riutilizzo dell’acqua, inclusa la possibilità di escludere capacità nuove e </a:t>
            </a:r>
          </a:p>
          <a:p>
            <a:r>
              <a:rPr lang="it-IT" dirty="0" smtClean="0"/>
              <a:t>       addizionali</a:t>
            </a:r>
          </a:p>
          <a:p>
            <a:r>
              <a:rPr lang="it-IT" dirty="0" smtClean="0"/>
              <a:t>    -  dati per un sistema di distribuzione di acqua non potabile specificando il prezzo a carico del</a:t>
            </a:r>
          </a:p>
          <a:p>
            <a:r>
              <a:rPr lang="it-IT" dirty="0" smtClean="0"/>
              <a:t>       consumatore per l’approvvigionamento di essa</a:t>
            </a:r>
          </a:p>
          <a:p>
            <a:r>
              <a:rPr lang="it-IT" dirty="0" smtClean="0"/>
              <a:t>    -  dati per il servizio di stoccaggio e recupero dell’acquifero</a:t>
            </a:r>
          </a:p>
          <a:p>
            <a:pPr>
              <a:buFont typeface="Arial" pitchFamily="34" charset="0"/>
              <a:buChar char="•"/>
            </a:pPr>
            <a:r>
              <a:rPr lang="it-IT" b="1" u="sng" dirty="0" err="1" smtClean="0"/>
              <a:t>Measured</a:t>
            </a:r>
            <a:r>
              <a:rPr lang="it-IT" b="1" u="sng" dirty="0" smtClean="0"/>
              <a:t> </a:t>
            </a:r>
            <a:r>
              <a:rPr lang="it-IT" b="1" u="sng" dirty="0" err="1" smtClean="0"/>
              <a:t>In-stream</a:t>
            </a:r>
            <a:r>
              <a:rPr lang="it-IT" b="1" u="sng" dirty="0" smtClean="0"/>
              <a:t> Flow</a:t>
            </a:r>
            <a:r>
              <a:rPr lang="it-IT" dirty="0" smtClean="0"/>
              <a:t>: dati usati per creare un grafico che mostra sia i flussi entranti </a:t>
            </a:r>
          </a:p>
          <a:p>
            <a:r>
              <a:rPr lang="it-IT" dirty="0" smtClean="0"/>
              <a:t>                                                 misurati che quelli calcolati con il modello per accertare</a:t>
            </a:r>
          </a:p>
          <a:p>
            <a:r>
              <a:rPr lang="it-IT" dirty="0" smtClean="0"/>
              <a:t>                                                 l’accuratezza del modello nel riprodurre le misure di flusso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79512" y="0"/>
            <a:ext cx="8712968" cy="7448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220EB2"/>
                </a:solidFill>
              </a:rPr>
              <a:t>SPECIFICHE HARDWARE E SOFTWARE</a:t>
            </a:r>
          </a:p>
          <a:p>
            <a:endParaRPr lang="it-IT" sz="1100" dirty="0" smtClean="0"/>
          </a:p>
          <a:p>
            <a:r>
              <a:rPr lang="it-IT" dirty="0" smtClean="0"/>
              <a:t>WMOST è implementato con Microsoft Excel 2010, che sfrutta l’implementazione </a:t>
            </a:r>
            <a:r>
              <a:rPr lang="it-IT" dirty="0" err="1" smtClean="0"/>
              <a:t>Visual</a:t>
            </a:r>
            <a:r>
              <a:rPr lang="it-IT" dirty="0" smtClean="0"/>
              <a:t> </a:t>
            </a:r>
            <a:r>
              <a:rPr lang="it-IT" dirty="0" err="1" smtClean="0"/>
              <a:t>Basic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Applications</a:t>
            </a:r>
            <a:r>
              <a:rPr lang="it-IT" dirty="0" smtClean="0"/>
              <a:t> (VBA), e l’interfaccia utilizzata è quella di Excel.</a:t>
            </a:r>
          </a:p>
          <a:p>
            <a:r>
              <a:rPr lang="it-IT" dirty="0" smtClean="0"/>
              <a:t>Il VBA </a:t>
            </a:r>
            <a:r>
              <a:rPr lang="it-IT" dirty="0" smtClean="0"/>
              <a:t>viene usato per:</a:t>
            </a:r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     automatizzare l’impostazione dei fogli di lavoro relativi ai dati di input a seconda </a:t>
            </a:r>
            <a:r>
              <a:rPr lang="it-IT" dirty="0" smtClean="0"/>
              <a:t>di:</a:t>
            </a:r>
            <a:endParaRPr lang="it-IT" dirty="0" smtClean="0"/>
          </a:p>
          <a:p>
            <a:r>
              <a:rPr lang="it-IT" dirty="0" smtClean="0"/>
              <a:t>       numero di HRU, </a:t>
            </a:r>
            <a:r>
              <a:rPr lang="it-IT" dirty="0" smtClean="0"/>
              <a:t>opzioni </a:t>
            </a:r>
            <a:r>
              <a:rPr lang="it-IT" dirty="0" smtClean="0"/>
              <a:t>di HRU, tipologie di utilizzo dell’acqua</a:t>
            </a:r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     aiutare l’utente nella navigazione tra i fogli dei dati di input e output</a:t>
            </a:r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     iniziare le operazioni di ottimizzazione  </a:t>
            </a:r>
          </a:p>
          <a:p>
            <a:endParaRPr lang="it-IT" sz="1100" dirty="0" smtClean="0"/>
          </a:p>
          <a:p>
            <a:r>
              <a:rPr lang="it-IT" dirty="0" smtClean="0"/>
              <a:t>Per far funzionare il modello è dunque indispensabile l’installazione di Excel.</a:t>
            </a:r>
            <a:endParaRPr lang="it-IT" dirty="0" smtClean="0"/>
          </a:p>
          <a:p>
            <a:r>
              <a:rPr lang="it-IT" dirty="0" smtClean="0"/>
              <a:t>Per risolvere il problema di </a:t>
            </a:r>
            <a:r>
              <a:rPr lang="it-IT" dirty="0" smtClean="0"/>
              <a:t>ottimizzazione </a:t>
            </a:r>
            <a:r>
              <a:rPr lang="it-IT" dirty="0" smtClean="0"/>
              <a:t>viene fornito gratuitamente </a:t>
            </a:r>
            <a:r>
              <a:rPr lang="it-IT" dirty="0" smtClean="0"/>
              <a:t>l’</a:t>
            </a:r>
            <a:r>
              <a:rPr lang="it-IT" dirty="0" err="1" smtClean="0"/>
              <a:t>Lp-solve</a:t>
            </a:r>
            <a:r>
              <a:rPr lang="it-IT" dirty="0" smtClean="0"/>
              <a:t> </a:t>
            </a:r>
            <a:r>
              <a:rPr lang="it-IT" dirty="0" smtClean="0"/>
              <a:t>5.5, un risolutore per programmi lineari che determina la combinazione di pratiche a minor costo conseguendo gli obbiettivi gestionali specifici dell’utente.</a:t>
            </a:r>
          </a:p>
          <a:p>
            <a:endParaRPr lang="it-IT" dirty="0" smtClean="0"/>
          </a:p>
          <a:p>
            <a:r>
              <a:rPr lang="it-IT" dirty="0" smtClean="0"/>
              <a:t>Affinché il modello funzioni correttamente, i file WMOST </a:t>
            </a:r>
            <a:r>
              <a:rPr lang="it-IT" dirty="0" err="1" smtClean="0"/>
              <a:t>excel</a:t>
            </a:r>
            <a:r>
              <a:rPr lang="it-IT" dirty="0" smtClean="0"/>
              <a:t> file e lpsolve55.dll (il risolutore) devono essere salvati nella stessa cartella</a:t>
            </a:r>
            <a:r>
              <a:rPr lang="it-IT" dirty="0" smtClean="0"/>
              <a:t>.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La funzione </a:t>
            </a:r>
            <a:r>
              <a:rPr lang="it-IT" dirty="0" smtClean="0"/>
              <a:t>obbiettivo che definisce il programma lineare </a:t>
            </a:r>
            <a:r>
              <a:rPr lang="it-IT" dirty="0" smtClean="0"/>
              <a:t>del modello è la minimizzazione dei costi </a:t>
            </a:r>
            <a:r>
              <a:rPr lang="it-IT" dirty="0" smtClean="0"/>
              <a:t>totali </a:t>
            </a:r>
            <a:r>
              <a:rPr lang="it-IT" dirty="0" smtClean="0"/>
              <a:t>annuali di tutte le pratiche </a:t>
            </a:r>
            <a:r>
              <a:rPr lang="it-IT" dirty="0" smtClean="0"/>
              <a:t>gestionali </a:t>
            </a:r>
            <a:r>
              <a:rPr lang="it-IT" dirty="0" smtClean="0"/>
              <a:t>scelte. I costi totali includono i costi di capitale annuali e i costi operativi di manutenzione annuali.</a:t>
            </a:r>
          </a:p>
          <a:p>
            <a:r>
              <a:rPr lang="it-IT" dirty="0" smtClean="0"/>
              <a:t>I limiti considerati sono di tre tipologie:</a:t>
            </a:r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     equazioni di continuità che impongono il bilancio di massa tra gli elementi del displuvio</a:t>
            </a:r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     limiti fisici sulla capacità dei componenti del displuvio</a:t>
            </a:r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     limiti associati alle opzioni gestionali</a:t>
            </a:r>
          </a:p>
          <a:p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980728"/>
            <a:ext cx="9323450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220EB2"/>
                </a:solidFill>
              </a:rPr>
              <a:t>GIUDIZIO </a:t>
            </a:r>
            <a:r>
              <a:rPr lang="it-IT" sz="2800" b="1" dirty="0" smtClean="0">
                <a:solidFill>
                  <a:srgbClr val="220EB2"/>
                </a:solidFill>
              </a:rPr>
              <a:t>SULLA SEMPLICITA</a:t>
            </a:r>
            <a:r>
              <a:rPr lang="it-IT" sz="2800" b="1" dirty="0" smtClean="0">
                <a:solidFill>
                  <a:srgbClr val="220EB2"/>
                </a:solidFill>
              </a:rPr>
              <a:t>’</a:t>
            </a:r>
          </a:p>
          <a:p>
            <a:endParaRPr lang="it-IT" dirty="0" smtClean="0"/>
          </a:p>
          <a:p>
            <a:r>
              <a:rPr lang="it-IT" dirty="0" smtClean="0"/>
              <a:t>L’interfaccia per utilizzare il modello e il suo funzionamento sono facili da apprendere;</a:t>
            </a:r>
          </a:p>
          <a:p>
            <a:r>
              <a:rPr lang="it-IT" dirty="0" smtClean="0"/>
              <a:t>i dati di input necessari sono espressi in modo chiaro nelle </a:t>
            </a:r>
            <a:r>
              <a:rPr lang="it-IT" dirty="0" smtClean="0"/>
              <a:t>tabelle e anche le possibilità di </a:t>
            </a:r>
          </a:p>
          <a:p>
            <a:r>
              <a:rPr lang="it-IT" dirty="0" smtClean="0"/>
              <a:t>o</a:t>
            </a:r>
            <a:r>
              <a:rPr lang="it-IT" dirty="0" smtClean="0"/>
              <a:t>ttimizzazione sono elencate in una tabella nella documentazione teoretica.</a:t>
            </a:r>
            <a:endParaRPr lang="it-IT" dirty="0" smtClean="0"/>
          </a:p>
          <a:p>
            <a:r>
              <a:rPr lang="it-IT" dirty="0" smtClean="0"/>
              <a:t>I</a:t>
            </a:r>
            <a:r>
              <a:rPr lang="it-IT" dirty="0" smtClean="0"/>
              <a:t> </a:t>
            </a:r>
            <a:r>
              <a:rPr lang="it-IT" dirty="0" smtClean="0"/>
              <a:t>risultati </a:t>
            </a:r>
            <a:r>
              <a:rPr lang="it-IT" dirty="0" smtClean="0"/>
              <a:t>vengono</a:t>
            </a:r>
            <a:r>
              <a:rPr lang="it-IT" dirty="0" smtClean="0"/>
              <a:t> </a:t>
            </a:r>
            <a:r>
              <a:rPr lang="it-IT" dirty="0" smtClean="0"/>
              <a:t>esposti in modo chiaro e sintetico.</a:t>
            </a:r>
          </a:p>
          <a:p>
            <a:endParaRPr lang="it-IT" dirty="0" smtClean="0"/>
          </a:p>
          <a:p>
            <a:r>
              <a:rPr lang="it-IT" dirty="0" smtClean="0"/>
              <a:t>La guida all’utilizzo è tuttavia indispensabile per capirne il funzionamento e quel che risulta </a:t>
            </a:r>
          </a:p>
          <a:p>
            <a:r>
              <a:rPr lang="it-IT" dirty="0" smtClean="0"/>
              <a:t>lungo </a:t>
            </a:r>
            <a:r>
              <a:rPr lang="it-IT" dirty="0" smtClean="0"/>
              <a:t>e complicato è la ricerca di tutti i dati di input richiesti, poiché molto specifici e</a:t>
            </a:r>
          </a:p>
          <a:p>
            <a:r>
              <a:rPr lang="it-IT" dirty="0" smtClean="0"/>
              <a:t>numerosi. </a:t>
            </a:r>
          </a:p>
          <a:p>
            <a:endParaRPr lang="it-IT" dirty="0" smtClean="0"/>
          </a:p>
          <a:p>
            <a:r>
              <a:rPr lang="it-IT" dirty="0" smtClean="0"/>
              <a:t>Si riscontrano difficoltà nella fase di ottimizzazione, poiché il programma </a:t>
            </a:r>
            <a:r>
              <a:rPr lang="it-IT" dirty="0" err="1" smtClean="0"/>
              <a:t>excel</a:t>
            </a:r>
            <a:r>
              <a:rPr lang="it-IT" dirty="0" smtClean="0"/>
              <a:t> non trova il file </a:t>
            </a:r>
          </a:p>
          <a:p>
            <a:r>
              <a:rPr lang="it-IT" dirty="0" smtClean="0"/>
              <a:t>pr</a:t>
            </a:r>
            <a:r>
              <a:rPr lang="it-IT" dirty="0" smtClean="0"/>
              <a:t>edisposto </a:t>
            </a:r>
            <a:r>
              <a:rPr lang="it-IT" dirty="0" smtClean="0"/>
              <a:t>per la soluzione o comunica errori legati all’utilizzo del (VBA) (problema che però può</a:t>
            </a:r>
          </a:p>
          <a:p>
            <a:r>
              <a:rPr lang="it-IT" dirty="0" smtClean="0"/>
              <a:t>essere </a:t>
            </a:r>
            <a:r>
              <a:rPr lang="it-IT" dirty="0" smtClean="0"/>
              <a:t>legato al </a:t>
            </a:r>
            <a:r>
              <a:rPr lang="it-IT" dirty="0" err="1" smtClean="0"/>
              <a:t>pc</a:t>
            </a:r>
            <a:r>
              <a:rPr lang="it-IT" dirty="0" smtClean="0"/>
              <a:t> o al </a:t>
            </a:r>
            <a:r>
              <a:rPr lang="it-IT" dirty="0" smtClean="0"/>
              <a:t>programma </a:t>
            </a:r>
            <a:r>
              <a:rPr lang="it-IT" dirty="0" err="1" smtClean="0"/>
              <a:t>excel</a:t>
            </a:r>
            <a:r>
              <a:rPr lang="it-IT" dirty="0" smtClean="0"/>
              <a:t> installato)</a:t>
            </a:r>
          </a:p>
          <a:p>
            <a:r>
              <a:rPr lang="it-IT" dirty="0" smtClean="0"/>
              <a:t>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95536" y="548680"/>
            <a:ext cx="8352928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 smtClean="0">
                <a:solidFill>
                  <a:srgbClr val="220EB2"/>
                </a:solidFill>
              </a:rPr>
              <a:t>Indice</a:t>
            </a:r>
            <a:r>
              <a:rPr lang="it-IT" sz="3600" b="1" dirty="0" smtClean="0">
                <a:solidFill>
                  <a:srgbClr val="220EB2"/>
                </a:solidFill>
              </a:rPr>
              <a:t>:</a:t>
            </a:r>
          </a:p>
          <a:p>
            <a:pPr algn="ctr"/>
            <a:r>
              <a:rPr lang="it-IT" sz="2800" b="1" dirty="0" smtClean="0">
                <a:solidFill>
                  <a:srgbClr val="220EB2"/>
                </a:solidFill>
              </a:rPr>
              <a:t>                                                              </a:t>
            </a:r>
            <a:r>
              <a:rPr lang="it-IT" sz="2000" dirty="0" smtClean="0"/>
              <a:t>pag</a:t>
            </a:r>
          </a:p>
          <a:p>
            <a:r>
              <a:rPr lang="it-IT" sz="2000" dirty="0" smtClean="0"/>
              <a:t> </a:t>
            </a:r>
            <a:r>
              <a:rPr lang="it-IT" sz="2000" dirty="0" smtClean="0"/>
              <a:t>      Descrizione:                                                                                      3</a:t>
            </a:r>
          </a:p>
          <a:p>
            <a:r>
              <a:rPr lang="it-IT" sz="2000" dirty="0" smtClean="0"/>
              <a:t> </a:t>
            </a:r>
            <a:r>
              <a:rPr lang="it-IT" sz="2000" dirty="0" smtClean="0"/>
              <a:t>               </a:t>
            </a:r>
            <a:r>
              <a:rPr lang="en-US" sz="2000" dirty="0" smtClean="0"/>
              <a:t>Schema </a:t>
            </a:r>
            <a:r>
              <a:rPr lang="en-US" sz="2000" dirty="0" err="1" smtClean="0"/>
              <a:t>dei</a:t>
            </a:r>
            <a:r>
              <a:rPr lang="en-US" sz="2000" dirty="0" smtClean="0"/>
              <a:t> </a:t>
            </a:r>
            <a:r>
              <a:rPr lang="en-US" sz="2000" dirty="0" err="1" smtClean="0"/>
              <a:t>flussi</a:t>
            </a:r>
            <a:r>
              <a:rPr lang="en-US" sz="2000" dirty="0" smtClean="0"/>
              <a:t> </a:t>
            </a:r>
            <a:r>
              <a:rPr lang="en-US" sz="2000" dirty="0" err="1" smtClean="0"/>
              <a:t>d’acqua</a:t>
            </a:r>
            <a:r>
              <a:rPr lang="en-US" sz="2000" dirty="0" smtClean="0"/>
              <a:t> </a:t>
            </a:r>
            <a:r>
              <a:rPr lang="en-US" sz="2000" dirty="0" err="1" smtClean="0"/>
              <a:t>potenziali</a:t>
            </a:r>
            <a:r>
              <a:rPr lang="en-US" sz="2000" dirty="0" smtClean="0"/>
              <a:t> in </a:t>
            </a:r>
            <a:r>
              <a:rPr lang="en-US" sz="2000" dirty="0" smtClean="0"/>
              <a:t>WMOST              4 </a:t>
            </a:r>
            <a:endParaRPr lang="it-IT" sz="2000" dirty="0" smtClean="0"/>
          </a:p>
          <a:p>
            <a:r>
              <a:rPr lang="it-IT" sz="2000" dirty="0" smtClean="0"/>
              <a:t> </a:t>
            </a:r>
            <a:r>
              <a:rPr lang="it-IT" sz="2000" dirty="0" smtClean="0"/>
              <a:t>      Scopo e finalità                                                                                5</a:t>
            </a:r>
          </a:p>
          <a:p>
            <a:r>
              <a:rPr lang="it-IT" sz="2000" dirty="0" smtClean="0"/>
              <a:t> </a:t>
            </a:r>
            <a:r>
              <a:rPr lang="it-IT" sz="2000" dirty="0" smtClean="0"/>
              <a:t>      Interfaccia:                                                                                       6</a:t>
            </a:r>
          </a:p>
          <a:p>
            <a:r>
              <a:rPr lang="it-IT" sz="2000" dirty="0" smtClean="0"/>
              <a:t> </a:t>
            </a:r>
            <a:r>
              <a:rPr lang="it-IT" sz="2000" dirty="0" smtClean="0"/>
              <a:t>               </a:t>
            </a:r>
            <a:r>
              <a:rPr lang="it-IT" sz="2000" dirty="0" smtClean="0"/>
              <a:t>Schermata iniziale chiamata “</a:t>
            </a:r>
            <a:r>
              <a:rPr lang="it-IT" sz="2000" dirty="0" err="1" smtClean="0"/>
              <a:t>Main</a:t>
            </a:r>
            <a:r>
              <a:rPr lang="it-IT" sz="2000" dirty="0" smtClean="0"/>
              <a:t>” </a:t>
            </a:r>
            <a:r>
              <a:rPr lang="it-IT" sz="2000" dirty="0" smtClean="0"/>
              <a:t>                                 7</a:t>
            </a:r>
          </a:p>
          <a:p>
            <a:r>
              <a:rPr lang="it-IT" sz="2000" dirty="0" smtClean="0"/>
              <a:t> </a:t>
            </a:r>
            <a:r>
              <a:rPr lang="it-IT" sz="2000" dirty="0" smtClean="0"/>
              <a:t>               </a:t>
            </a:r>
            <a:r>
              <a:rPr lang="it-IT" sz="2000" dirty="0" smtClean="0"/>
              <a:t>Esempi di </a:t>
            </a:r>
            <a:r>
              <a:rPr lang="it-IT" sz="2000" dirty="0" smtClean="0"/>
              <a:t>tabelle </a:t>
            </a:r>
            <a:r>
              <a:rPr lang="it-IT" sz="2000" dirty="0" smtClean="0"/>
              <a:t>di inserimento dati </a:t>
            </a:r>
            <a:r>
              <a:rPr lang="it-IT" sz="2000" dirty="0" smtClean="0"/>
              <a:t>input                      8</a:t>
            </a:r>
          </a:p>
          <a:p>
            <a:r>
              <a:rPr lang="it-IT" sz="2000" dirty="0" smtClean="0"/>
              <a:t> </a:t>
            </a:r>
            <a:r>
              <a:rPr lang="it-IT" sz="2000" dirty="0" smtClean="0"/>
              <a:t>               </a:t>
            </a:r>
            <a:r>
              <a:rPr lang="it-IT" sz="2000" dirty="0" smtClean="0"/>
              <a:t>Schermate relative ai risultati </a:t>
            </a:r>
            <a:r>
              <a:rPr lang="it-IT" sz="2000" dirty="0" smtClean="0"/>
              <a:t>dell’ottimizzazione           9</a:t>
            </a:r>
          </a:p>
          <a:p>
            <a:r>
              <a:rPr lang="it-IT" sz="2000" dirty="0" smtClean="0"/>
              <a:t> </a:t>
            </a:r>
            <a:r>
              <a:rPr lang="it-IT" sz="2000" dirty="0" smtClean="0"/>
              <a:t>      Dati per il funzionamento (input)                                               10</a:t>
            </a:r>
          </a:p>
          <a:p>
            <a:r>
              <a:rPr lang="it-IT" sz="2000" dirty="0" smtClean="0"/>
              <a:t> </a:t>
            </a:r>
            <a:r>
              <a:rPr lang="it-IT" sz="2000" dirty="0" smtClean="0"/>
              <a:t>      Specifiche hardware e software                                                  14</a:t>
            </a:r>
          </a:p>
          <a:p>
            <a:r>
              <a:rPr lang="it-IT" sz="2000" dirty="0" smtClean="0"/>
              <a:t>       Giudizio su semplicità                                                                    15</a:t>
            </a:r>
          </a:p>
          <a:p>
            <a:endParaRPr lang="it-IT" b="1" dirty="0" smtClean="0">
              <a:solidFill>
                <a:srgbClr val="220EB2"/>
              </a:solidFill>
            </a:endParaRPr>
          </a:p>
          <a:p>
            <a:endParaRPr lang="it-IT" b="1" dirty="0" smtClean="0">
              <a:solidFill>
                <a:srgbClr val="220EB2"/>
              </a:solidFill>
            </a:endParaRPr>
          </a:p>
          <a:p>
            <a:endParaRPr lang="it-IT" b="1" dirty="0" smtClean="0">
              <a:solidFill>
                <a:srgbClr val="220EB2"/>
              </a:solidFill>
            </a:endParaRPr>
          </a:p>
          <a:p>
            <a:endParaRPr lang="it-IT" b="1" dirty="0" smtClean="0">
              <a:solidFill>
                <a:srgbClr val="220EB2"/>
              </a:solidFill>
            </a:endParaRPr>
          </a:p>
          <a:p>
            <a:endParaRPr lang="it-IT" b="1" dirty="0" smtClean="0">
              <a:solidFill>
                <a:srgbClr val="220EB2"/>
              </a:solidFill>
            </a:endParaRP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117693"/>
            <a:ext cx="8964488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220EB2"/>
                </a:solidFill>
              </a:rPr>
              <a:t>DESCRIZIONE</a:t>
            </a:r>
            <a:endParaRPr lang="it-IT" dirty="0" smtClean="0"/>
          </a:p>
          <a:p>
            <a:r>
              <a:rPr lang="it-IT" dirty="0" smtClean="0"/>
              <a:t>Tutto </a:t>
            </a:r>
            <a:r>
              <a:rPr lang="it-IT" dirty="0" smtClean="0"/>
              <a:t>il materiale per l’utilizzo e il funzionamento di WMOST e la documentazione teoretica si possono trovare all’indirizzo internet </a:t>
            </a:r>
            <a:r>
              <a:rPr lang="it-IT" dirty="0" smtClean="0"/>
              <a:t>www2.epa.gov/</a:t>
            </a:r>
            <a:r>
              <a:rPr lang="it-IT" dirty="0" err="1" smtClean="0"/>
              <a:t>exposure-assessment-models</a:t>
            </a:r>
            <a:r>
              <a:rPr lang="it-IT" dirty="0" smtClean="0"/>
              <a:t>/</a:t>
            </a:r>
            <a:r>
              <a:rPr lang="it-IT" dirty="0" err="1" smtClean="0"/>
              <a:t>wmost</a:t>
            </a:r>
            <a:r>
              <a:rPr lang="it-IT" dirty="0" smtClean="0"/>
              <a:t>, da cui sono scaricabili gratuitamente.</a:t>
            </a:r>
            <a:endParaRPr lang="it-IT" dirty="0" smtClean="0"/>
          </a:p>
          <a:p>
            <a:endParaRPr lang="it-IT" sz="1100" dirty="0" smtClean="0"/>
          </a:p>
          <a:p>
            <a:r>
              <a:rPr lang="it-IT" dirty="0" smtClean="0"/>
              <a:t>Il suo sviluppo è stato supportato dall’ EPA’s Office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Research</a:t>
            </a:r>
            <a:r>
              <a:rPr lang="it-IT" dirty="0" smtClean="0"/>
              <a:t> and </a:t>
            </a:r>
            <a:r>
              <a:rPr lang="it-IT" dirty="0" err="1" smtClean="0"/>
              <a:t>Development</a:t>
            </a:r>
            <a:r>
              <a:rPr lang="it-IT" dirty="0" smtClean="0"/>
              <a:t>, in associazione con EPA’s </a:t>
            </a:r>
            <a:r>
              <a:rPr lang="it-IT" dirty="0" err="1" smtClean="0"/>
              <a:t>Region</a:t>
            </a:r>
            <a:r>
              <a:rPr lang="it-IT" dirty="0" smtClean="0"/>
              <a:t> (U.S. </a:t>
            </a:r>
            <a:r>
              <a:rPr lang="it-IT" dirty="0" err="1" smtClean="0"/>
              <a:t>Environmental</a:t>
            </a:r>
            <a:r>
              <a:rPr lang="it-IT" dirty="0" smtClean="0"/>
              <a:t> </a:t>
            </a:r>
            <a:r>
              <a:rPr lang="it-IT" dirty="0" err="1" smtClean="0"/>
              <a:t>Protection</a:t>
            </a:r>
            <a:r>
              <a:rPr lang="it-IT" dirty="0" smtClean="0"/>
              <a:t> </a:t>
            </a:r>
            <a:r>
              <a:rPr lang="it-IT" dirty="0" err="1" smtClean="0"/>
              <a:t>Agency</a:t>
            </a:r>
            <a:r>
              <a:rPr lang="it-IT" dirty="0" smtClean="0"/>
              <a:t>)</a:t>
            </a:r>
          </a:p>
          <a:p>
            <a:endParaRPr lang="it-IT" sz="1100" dirty="0" smtClean="0"/>
          </a:p>
          <a:p>
            <a:r>
              <a:rPr lang="it-IT" dirty="0" smtClean="0"/>
              <a:t>Questo </a:t>
            </a:r>
            <a:r>
              <a:rPr lang="it-IT" dirty="0" smtClean="0"/>
              <a:t>modello di ottimizzazion</a:t>
            </a:r>
            <a:r>
              <a:rPr lang="it-IT" dirty="0" smtClean="0"/>
              <a:t>e, </a:t>
            </a:r>
            <a:r>
              <a:rPr lang="it-IT" dirty="0" smtClean="0"/>
              <a:t>che è parte di un </a:t>
            </a:r>
            <a:r>
              <a:rPr lang="it-IT" dirty="0" smtClean="0"/>
              <a:t>processo integrato </a:t>
            </a:r>
            <a:r>
              <a:rPr lang="it-IT" dirty="0" smtClean="0"/>
              <a:t>di gestione dei </a:t>
            </a:r>
            <a:r>
              <a:rPr lang="it-IT" dirty="0" smtClean="0"/>
              <a:t>bacini, funziona </a:t>
            </a:r>
            <a:r>
              <a:rPr lang="it-IT" dirty="0" smtClean="0"/>
              <a:t>come uno strumento di controllo di pubblico dominio, efficiente e facile da </a:t>
            </a:r>
            <a:r>
              <a:rPr lang="it-IT" dirty="0" smtClean="0"/>
              <a:t>usare</a:t>
            </a:r>
            <a:r>
              <a:rPr lang="it-IT" dirty="0" smtClean="0"/>
              <a:t>.</a:t>
            </a:r>
          </a:p>
          <a:p>
            <a:r>
              <a:rPr lang="it-IT" dirty="0" smtClean="0"/>
              <a:t>Esso c</a:t>
            </a:r>
            <a:r>
              <a:rPr lang="it-IT" dirty="0" smtClean="0"/>
              <a:t>onsidera una varietà di pratiche gestionali relative a:</a:t>
            </a:r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Approvvigionamento </a:t>
            </a:r>
            <a:r>
              <a:rPr lang="it-IT" dirty="0" smtClean="0"/>
              <a:t>di acqua </a:t>
            </a:r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Spreco d’acqua</a:t>
            </a:r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Reimpiego di acqua non potabile</a:t>
            </a:r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Stoccaggio e rifornimento degli acquiferi</a:t>
            </a:r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Temporali</a:t>
            </a:r>
            <a:endParaRPr lang="it-IT" dirty="0" smtClean="0"/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LID (Low Impact </a:t>
            </a:r>
            <a:r>
              <a:rPr lang="it-IT" dirty="0" err="1" smtClean="0"/>
              <a:t>Development</a:t>
            </a:r>
            <a:r>
              <a:rPr lang="it-IT" dirty="0" smtClean="0"/>
              <a:t>) </a:t>
            </a:r>
            <a:endParaRPr lang="it-IT" dirty="0" smtClean="0"/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Conservazione della terra</a:t>
            </a:r>
          </a:p>
          <a:p>
            <a:r>
              <a:rPr lang="it-IT" dirty="0" smtClean="0"/>
              <a:t>e</a:t>
            </a:r>
            <a:r>
              <a:rPr lang="it-IT" dirty="0" smtClean="0"/>
              <a:t> fornisce </a:t>
            </a:r>
            <a:r>
              <a:rPr lang="it-IT" dirty="0" smtClean="0"/>
              <a:t>per ognuna costo e </a:t>
            </a:r>
            <a:r>
              <a:rPr lang="it-IT" dirty="0" smtClean="0"/>
              <a:t>prestazione.</a:t>
            </a:r>
            <a:endParaRPr lang="it-IT" dirty="0" smtClean="0"/>
          </a:p>
          <a:p>
            <a:endParaRPr lang="it-IT" sz="1100" dirty="0" smtClean="0"/>
          </a:p>
          <a:p>
            <a:r>
              <a:rPr lang="it-IT" dirty="0" smtClean="0"/>
              <a:t>Può </a:t>
            </a:r>
            <a:r>
              <a:rPr lang="it-IT" dirty="0" smtClean="0"/>
              <a:t>essere anche </a:t>
            </a:r>
            <a:r>
              <a:rPr lang="it-IT" dirty="0" smtClean="0"/>
              <a:t>utilizzato con valori per obbiettivi </a:t>
            </a:r>
            <a:r>
              <a:rPr lang="it-IT" dirty="0" smtClean="0"/>
              <a:t>gestionali, </a:t>
            </a:r>
            <a:r>
              <a:rPr lang="it-IT" dirty="0" smtClean="0"/>
              <a:t>così da eseguire un’analisi </a:t>
            </a:r>
            <a:r>
              <a:rPr lang="it-IT" dirty="0" smtClean="0"/>
              <a:t>costi benefici </a:t>
            </a:r>
            <a:r>
              <a:rPr lang="it-IT" dirty="0" smtClean="0"/>
              <a:t>e ottenere una frontiera di </a:t>
            </a:r>
            <a:r>
              <a:rPr lang="it-IT" dirty="0" err="1" smtClean="0"/>
              <a:t>P</a:t>
            </a:r>
            <a:r>
              <a:rPr lang="it-IT" dirty="0" err="1" smtClean="0"/>
              <a:t>areto</a:t>
            </a:r>
            <a:r>
              <a:rPr lang="it-IT" dirty="0" smtClean="0"/>
              <a:t> </a:t>
            </a:r>
            <a:r>
              <a:rPr lang="it-IT" dirty="0" smtClean="0"/>
              <a:t>o una curva di </a:t>
            </a:r>
            <a:r>
              <a:rPr lang="it-IT" dirty="0" err="1" smtClean="0"/>
              <a:t>trade-off</a:t>
            </a:r>
            <a:r>
              <a:rPr lang="it-IT" dirty="0" smtClean="0"/>
              <a:t> (equilibrio tra due differenti aspetti)</a:t>
            </a:r>
          </a:p>
          <a:p>
            <a:endParaRPr lang="it-IT" sz="1100" dirty="0" smtClean="0"/>
          </a:p>
          <a:p>
            <a:r>
              <a:rPr lang="it-IT" dirty="0" smtClean="0"/>
              <a:t>Il modello valuta soltanto </a:t>
            </a:r>
            <a:r>
              <a:rPr lang="it-IT" dirty="0" smtClean="0"/>
              <a:t>la quantità dei flussi d’acqua e non la </a:t>
            </a:r>
            <a:r>
              <a:rPr lang="it-IT" dirty="0" smtClean="0"/>
              <a:t>loro qualità.</a:t>
            </a: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345332" y="102940"/>
            <a:ext cx="6525344" cy="69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asellaDiTesto 2"/>
          <p:cNvSpPr txBox="1"/>
          <p:nvPr/>
        </p:nvSpPr>
        <p:spPr>
          <a:xfrm>
            <a:off x="1547664" y="0"/>
            <a:ext cx="56166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220EB2"/>
                </a:solidFill>
              </a:rPr>
              <a:t>Schema </a:t>
            </a:r>
            <a:r>
              <a:rPr lang="en-US" sz="2000" b="1" dirty="0" err="1" smtClean="0">
                <a:solidFill>
                  <a:srgbClr val="220EB2"/>
                </a:solidFill>
              </a:rPr>
              <a:t>dei</a:t>
            </a:r>
            <a:r>
              <a:rPr lang="en-US" sz="2000" b="1" dirty="0" smtClean="0">
                <a:solidFill>
                  <a:srgbClr val="220EB2"/>
                </a:solidFill>
              </a:rPr>
              <a:t> </a:t>
            </a:r>
            <a:r>
              <a:rPr lang="en-US" sz="2000" b="1" dirty="0" err="1" smtClean="0">
                <a:solidFill>
                  <a:srgbClr val="220EB2"/>
                </a:solidFill>
              </a:rPr>
              <a:t>flussi</a:t>
            </a:r>
            <a:r>
              <a:rPr lang="en-US" sz="2000" b="1" dirty="0" smtClean="0">
                <a:solidFill>
                  <a:srgbClr val="220EB2"/>
                </a:solidFill>
              </a:rPr>
              <a:t> </a:t>
            </a:r>
            <a:r>
              <a:rPr lang="en-US" sz="2000" b="1" dirty="0" err="1" smtClean="0">
                <a:solidFill>
                  <a:srgbClr val="220EB2"/>
                </a:solidFill>
              </a:rPr>
              <a:t>d’acqua</a:t>
            </a:r>
            <a:r>
              <a:rPr lang="en-US" sz="2000" b="1" dirty="0" smtClean="0">
                <a:solidFill>
                  <a:srgbClr val="220EB2"/>
                </a:solidFill>
              </a:rPr>
              <a:t> </a:t>
            </a:r>
            <a:r>
              <a:rPr lang="en-US" sz="2000" b="1" dirty="0" err="1" smtClean="0">
                <a:solidFill>
                  <a:srgbClr val="220EB2"/>
                </a:solidFill>
              </a:rPr>
              <a:t>potenziali</a:t>
            </a:r>
            <a:r>
              <a:rPr lang="en-US" sz="2000" b="1" dirty="0" smtClean="0">
                <a:solidFill>
                  <a:srgbClr val="220EB2"/>
                </a:solidFill>
              </a:rPr>
              <a:t> in WMOST</a:t>
            </a:r>
            <a:r>
              <a:rPr lang="en-US" b="1" dirty="0" smtClean="0"/>
              <a:t>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476672"/>
            <a:ext cx="914400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220EB2"/>
                </a:solidFill>
              </a:rPr>
              <a:t>SCOPO  E FINALITA</a:t>
            </a:r>
            <a:r>
              <a:rPr lang="it-IT" sz="2800" b="1" dirty="0" smtClean="0">
                <a:solidFill>
                  <a:srgbClr val="220EB2"/>
                </a:solidFill>
              </a:rPr>
              <a:t>’ </a:t>
            </a:r>
            <a:endParaRPr lang="it-IT" sz="2800" b="1" dirty="0" smtClean="0">
              <a:solidFill>
                <a:srgbClr val="220EB2"/>
              </a:solidFill>
            </a:endParaRPr>
          </a:p>
          <a:p>
            <a:endParaRPr lang="it-IT" b="1" dirty="0" smtClean="0">
              <a:solidFill>
                <a:srgbClr val="220EB2"/>
              </a:solidFill>
            </a:endParaRPr>
          </a:p>
          <a:p>
            <a:r>
              <a:rPr lang="it-IT" dirty="0" smtClean="0"/>
              <a:t>WMOST è un </a:t>
            </a:r>
            <a:r>
              <a:rPr lang="it-IT" dirty="0" smtClean="0"/>
              <a:t>modello per </a:t>
            </a:r>
            <a:r>
              <a:rPr lang="it-IT" dirty="0" smtClean="0"/>
              <a:t>controllare, a </a:t>
            </a:r>
            <a:r>
              <a:rPr lang="it-IT" dirty="0" smtClean="0"/>
              <a:t>fasi giornaliere o </a:t>
            </a:r>
            <a:r>
              <a:rPr lang="it-IT" dirty="0" smtClean="0"/>
              <a:t>mensili, </a:t>
            </a:r>
            <a:r>
              <a:rPr lang="it-IT" dirty="0" smtClean="0"/>
              <a:t>gli effetti della gestione </a:t>
            </a:r>
            <a:r>
              <a:rPr lang="it-IT" dirty="0" smtClean="0"/>
              <a:t>decisionale sui </a:t>
            </a:r>
            <a:r>
              <a:rPr lang="it-IT" dirty="0" smtClean="0"/>
              <a:t>bacini idrografici </a:t>
            </a:r>
            <a:r>
              <a:rPr lang="it-IT" dirty="0" smtClean="0"/>
              <a:t>e </a:t>
            </a:r>
            <a:r>
              <a:rPr lang="it-IT" dirty="0" smtClean="0"/>
              <a:t>valutarne l’</a:t>
            </a:r>
            <a:r>
              <a:rPr lang="it-IT" dirty="0" err="1" smtClean="0"/>
              <a:t>efficaciasul</a:t>
            </a:r>
            <a:r>
              <a:rPr lang="it-IT" dirty="0" smtClean="0"/>
              <a:t> piano dei costi </a:t>
            </a:r>
            <a:r>
              <a:rPr lang="it-IT" dirty="0" smtClean="0"/>
              <a:t>ambientali ed economici, i benefici, gli equilibri tra diversi </a:t>
            </a:r>
            <a:r>
              <a:rPr lang="it-IT" dirty="0" smtClean="0"/>
              <a:t>aspetti, </a:t>
            </a:r>
            <a:r>
              <a:rPr lang="it-IT" dirty="0" smtClean="0"/>
              <a:t>i </a:t>
            </a:r>
            <a:r>
              <a:rPr lang="it-IT" dirty="0" err="1" smtClean="0"/>
              <a:t>cobenefici</a:t>
            </a:r>
            <a:r>
              <a:rPr lang="it-IT" dirty="0" smtClean="0"/>
              <a:t> </a:t>
            </a:r>
            <a:r>
              <a:rPr lang="it-IT" dirty="0" smtClean="0"/>
              <a:t>di diverse opzioni di </a:t>
            </a:r>
            <a:r>
              <a:rPr lang="it-IT" dirty="0" smtClean="0"/>
              <a:t>gestione e la sostenibilità ambientale ed economica.</a:t>
            </a:r>
          </a:p>
          <a:p>
            <a:endParaRPr lang="it-IT" dirty="0" smtClean="0"/>
          </a:p>
          <a:p>
            <a:r>
              <a:rPr lang="it-IT" dirty="0" smtClean="0"/>
              <a:t>Esso permette dunque ai </a:t>
            </a:r>
            <a:r>
              <a:rPr lang="it-IT" dirty="0" smtClean="0"/>
              <a:t>gestori e pianificatori delle risorse d’acqua di valutare una larga gamma di </a:t>
            </a:r>
            <a:r>
              <a:rPr lang="it-IT" dirty="0" smtClean="0"/>
              <a:t>strategie </a:t>
            </a:r>
            <a:r>
              <a:rPr lang="it-IT" dirty="0" smtClean="0"/>
              <a:t>e pratiche gestionali (opzioni di gestione</a:t>
            </a:r>
            <a:r>
              <a:rPr lang="it-IT" dirty="0" smtClean="0"/>
              <a:t>) </a:t>
            </a:r>
            <a:r>
              <a:rPr lang="it-IT" dirty="0" smtClean="0"/>
              <a:t>tecniche, economiche e politiche </a:t>
            </a:r>
            <a:r>
              <a:rPr lang="it-IT" dirty="0" smtClean="0"/>
              <a:t>riguardanti  </a:t>
            </a:r>
            <a:r>
              <a:rPr lang="it-IT" dirty="0" smtClean="0"/>
              <a:t>potenziali risorse </a:t>
            </a:r>
            <a:r>
              <a:rPr lang="it-IT" dirty="0" smtClean="0"/>
              <a:t>d’acqua locali, </a:t>
            </a:r>
            <a:r>
              <a:rPr lang="it-IT" dirty="0" smtClean="0"/>
              <a:t>su tutto il loro bacino/displuvio o territorio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Inoltre, consente di identificare la combinazione meno costosa di pratiche gestionali per soddisfare gli </a:t>
            </a:r>
            <a:r>
              <a:rPr lang="it-IT" dirty="0" smtClean="0"/>
              <a:t>obbiettivi gestionali </a:t>
            </a:r>
            <a:r>
              <a:rPr lang="it-IT" dirty="0" smtClean="0"/>
              <a:t>specifici e facilita </a:t>
            </a:r>
            <a:r>
              <a:rPr lang="it-IT" dirty="0" smtClean="0"/>
              <a:t>la valutazione del LID (Low Impact </a:t>
            </a:r>
            <a:r>
              <a:rPr lang="it-IT" dirty="0" err="1" smtClean="0"/>
              <a:t>Development</a:t>
            </a:r>
            <a:r>
              <a:rPr lang="it-IT" dirty="0" smtClean="0"/>
              <a:t>) e dell’infrastruttura verde </a:t>
            </a:r>
            <a:r>
              <a:rPr lang="it-IT" dirty="0" smtClean="0"/>
              <a:t>come opzione </a:t>
            </a:r>
            <a:r>
              <a:rPr lang="it-IT" dirty="0" smtClean="0"/>
              <a:t>di gestione alternativa o complementare nei progetti proposti per lo </a:t>
            </a:r>
            <a:r>
              <a:rPr lang="it-IT" dirty="0" smtClean="0"/>
              <a:t>State </a:t>
            </a:r>
            <a:r>
              <a:rPr lang="it-IT" dirty="0" err="1" smtClean="0"/>
              <a:t>Revolving</a:t>
            </a:r>
            <a:r>
              <a:rPr lang="it-IT" dirty="0" smtClean="0"/>
              <a:t> </a:t>
            </a:r>
            <a:r>
              <a:rPr lang="it-IT" dirty="0" err="1" smtClean="0"/>
              <a:t>Funds</a:t>
            </a:r>
            <a:r>
              <a:rPr lang="it-IT" dirty="0" smtClean="0"/>
              <a:t> (SRF</a:t>
            </a:r>
            <a:r>
              <a:rPr lang="it-IT" dirty="0" smtClean="0"/>
              <a:t>).</a:t>
            </a:r>
          </a:p>
          <a:p>
            <a:endParaRPr lang="it-IT" dirty="0" smtClean="0"/>
          </a:p>
          <a:p>
            <a:r>
              <a:rPr lang="it-IT" dirty="0" smtClean="0"/>
              <a:t> Infine rende possibile valutare le opzioni di conservazione per la protezione delle risorse d’acqua e </a:t>
            </a:r>
            <a:r>
              <a:rPr lang="it-IT" dirty="0" smtClean="0"/>
              <a:t>l’infiltrazione dei temporali nelle foreste</a:t>
            </a:r>
            <a:r>
              <a:rPr lang="it-IT" dirty="0" smtClean="0"/>
              <a:t>, le </a:t>
            </a:r>
            <a:r>
              <a:rPr lang="it-IT" dirty="0" smtClean="0"/>
              <a:t>infrastrutture </a:t>
            </a:r>
            <a:r>
              <a:rPr lang="it-IT" dirty="0" smtClean="0"/>
              <a:t>verdi </a:t>
            </a:r>
            <a:r>
              <a:rPr lang="it-IT" dirty="0" smtClean="0"/>
              <a:t>di miglior prassi di </a:t>
            </a:r>
            <a:r>
              <a:rPr lang="it-IT" dirty="0" smtClean="0"/>
              <a:t>gestione dei </a:t>
            </a:r>
            <a:r>
              <a:rPr lang="it-IT" dirty="0" smtClean="0"/>
              <a:t>temporali per incrementare l’infiltrazione, e altre opzioni di controllo correlate </a:t>
            </a:r>
            <a:r>
              <a:rPr lang="it-IT" dirty="0" smtClean="0"/>
              <a:t>all’acqua.</a:t>
            </a: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67544" y="476672"/>
            <a:ext cx="8136904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220EB2"/>
                </a:solidFill>
              </a:rPr>
              <a:t>INTERFACCIA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Il </a:t>
            </a:r>
            <a:r>
              <a:rPr lang="it-IT" dirty="0" smtClean="0"/>
              <a:t>file si apre su un foglio </a:t>
            </a:r>
            <a:r>
              <a:rPr lang="it-IT" dirty="0" err="1" smtClean="0"/>
              <a:t>excel</a:t>
            </a:r>
            <a:r>
              <a:rPr lang="it-IT" dirty="0" smtClean="0"/>
              <a:t> intitolato “</a:t>
            </a:r>
            <a:r>
              <a:rPr lang="it-IT" dirty="0" err="1" smtClean="0"/>
              <a:t>Main</a:t>
            </a:r>
            <a:r>
              <a:rPr lang="it-IT" dirty="0" smtClean="0"/>
              <a:t>”, suddiviso in tre categorie</a:t>
            </a:r>
            <a:r>
              <a:rPr lang="it-IT" dirty="0" smtClean="0"/>
              <a:t>:</a:t>
            </a:r>
          </a:p>
          <a:p>
            <a:r>
              <a:rPr lang="it-IT" dirty="0" smtClean="0"/>
              <a:t>la </a:t>
            </a:r>
            <a:r>
              <a:rPr lang="it-IT" dirty="0" smtClean="0"/>
              <a:t>prima contiene lo spazio di inserimento diretto o indiretto dei dati di input; premendo su uno dei bottoni presenti nel foglio relativi a diversi aspetti del bacino idrografico oggetto di studio,si apre un altro foglio </a:t>
            </a:r>
            <a:r>
              <a:rPr lang="it-IT" dirty="0" err="1" smtClean="0"/>
              <a:t>excel</a:t>
            </a:r>
            <a:r>
              <a:rPr lang="it-IT" dirty="0" smtClean="0"/>
              <a:t> suddiviso in tabelle </a:t>
            </a:r>
            <a:r>
              <a:rPr lang="it-IT" dirty="0" err="1" smtClean="0"/>
              <a:t>prfissate</a:t>
            </a:r>
            <a:r>
              <a:rPr lang="it-IT" dirty="0" smtClean="0"/>
              <a:t> dove inserire i dati richiesti necessari.</a:t>
            </a:r>
          </a:p>
          <a:p>
            <a:r>
              <a:rPr lang="it-IT" dirty="0" smtClean="0"/>
              <a:t>Nel foglio </a:t>
            </a:r>
            <a:r>
              <a:rPr lang="it-IT" dirty="0" err="1" smtClean="0"/>
              <a:t>Main</a:t>
            </a:r>
            <a:r>
              <a:rPr lang="it-IT" dirty="0" smtClean="0"/>
              <a:t> è inoltre possibile selezionare e deselezionare la tipologia di dati che si vuole </a:t>
            </a:r>
            <a:r>
              <a:rPr lang="it-IT" dirty="0" smtClean="0"/>
              <a:t>utilizzare.</a:t>
            </a:r>
          </a:p>
          <a:p>
            <a:endParaRPr lang="it-IT" dirty="0" smtClean="0"/>
          </a:p>
          <a:p>
            <a:r>
              <a:rPr lang="it-IT" dirty="0" smtClean="0"/>
              <a:t>Nella </a:t>
            </a:r>
            <a:r>
              <a:rPr lang="it-IT" dirty="0" smtClean="0"/>
              <a:t>seconda categoria è presente il bottone, denominato “</a:t>
            </a:r>
            <a:r>
              <a:rPr lang="it-IT" dirty="0" err="1" smtClean="0"/>
              <a:t>Optimize</a:t>
            </a:r>
            <a:r>
              <a:rPr lang="it-IT" dirty="0" smtClean="0"/>
              <a:t>”, per avviare il risolutore. </a:t>
            </a:r>
          </a:p>
          <a:p>
            <a:endParaRPr lang="it-IT" dirty="0" smtClean="0"/>
          </a:p>
          <a:p>
            <a:r>
              <a:rPr lang="it-IT" dirty="0" smtClean="0"/>
              <a:t>Nella </a:t>
            </a:r>
            <a:r>
              <a:rPr lang="it-IT" dirty="0" smtClean="0"/>
              <a:t>terza categoria ci sono i collegamenti per visualizzare i risultati: </a:t>
            </a:r>
            <a:endParaRPr lang="it-IT" dirty="0" smtClean="0"/>
          </a:p>
          <a:p>
            <a:r>
              <a:rPr lang="it-IT" dirty="0" smtClean="0"/>
              <a:t>“</a:t>
            </a:r>
            <a:r>
              <a:rPr lang="it-IT" dirty="0" err="1" smtClean="0"/>
              <a:t>results</a:t>
            </a:r>
            <a:r>
              <a:rPr lang="it-IT" dirty="0" smtClean="0"/>
              <a:t> </a:t>
            </a:r>
            <a:r>
              <a:rPr lang="it-IT" dirty="0" err="1" smtClean="0"/>
              <a:t>table</a:t>
            </a:r>
            <a:r>
              <a:rPr lang="it-IT" dirty="0" smtClean="0"/>
              <a:t>” mostra una tabella con i risultati dell’ottimizzazione, </a:t>
            </a:r>
            <a:endParaRPr lang="it-IT" dirty="0" smtClean="0"/>
          </a:p>
          <a:p>
            <a:r>
              <a:rPr lang="it-IT" dirty="0" smtClean="0"/>
              <a:t>“</a:t>
            </a:r>
            <a:r>
              <a:rPr lang="it-IT" dirty="0" smtClean="0"/>
              <a:t>compare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measured</a:t>
            </a:r>
            <a:r>
              <a:rPr lang="it-IT" dirty="0" smtClean="0"/>
              <a:t> flow” apre un grafico contenente sia i dati misurati </a:t>
            </a:r>
            <a:r>
              <a:rPr lang="it-IT" dirty="0" smtClean="0"/>
              <a:t>nella</a:t>
            </a:r>
          </a:p>
          <a:p>
            <a:r>
              <a:rPr lang="it-IT" dirty="0" smtClean="0"/>
              <a:t> </a:t>
            </a:r>
            <a:r>
              <a:rPr lang="it-IT" dirty="0" smtClean="0"/>
              <a:t>        </a:t>
            </a:r>
            <a:r>
              <a:rPr lang="it-IT" dirty="0" smtClean="0"/>
              <a:t>realtà </a:t>
            </a:r>
            <a:r>
              <a:rPr lang="it-IT" dirty="0" smtClean="0"/>
              <a:t>confrontati con quelli forniti dal modello, </a:t>
            </a:r>
            <a:endParaRPr lang="it-IT" dirty="0" smtClean="0"/>
          </a:p>
          <a:p>
            <a:r>
              <a:rPr lang="it-IT" dirty="0" smtClean="0"/>
              <a:t>“</a:t>
            </a:r>
            <a:r>
              <a:rPr lang="it-IT" dirty="0" smtClean="0"/>
              <a:t>compare </a:t>
            </a:r>
            <a:r>
              <a:rPr lang="it-IT" dirty="0" err="1" smtClean="0"/>
              <a:t>to</a:t>
            </a:r>
            <a:r>
              <a:rPr lang="it-IT" dirty="0" smtClean="0"/>
              <a:t> target flow” è un altro grafico che permette di paragonare i dati </a:t>
            </a:r>
            <a:r>
              <a:rPr lang="it-IT" dirty="0" smtClean="0"/>
              <a:t>forniti</a:t>
            </a:r>
          </a:p>
          <a:p>
            <a:r>
              <a:rPr lang="it-IT" dirty="0" smtClean="0"/>
              <a:t> </a:t>
            </a:r>
            <a:r>
              <a:rPr lang="it-IT" dirty="0" smtClean="0"/>
              <a:t>        </a:t>
            </a:r>
            <a:r>
              <a:rPr lang="it-IT" dirty="0" smtClean="0"/>
              <a:t>dal </a:t>
            </a:r>
            <a:r>
              <a:rPr lang="it-IT" dirty="0" smtClean="0"/>
              <a:t>modello  gli obbiettivi di massimo e/o minimo dell’utente.</a:t>
            </a:r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o 5"/>
          <p:cNvGrpSpPr/>
          <p:nvPr/>
        </p:nvGrpSpPr>
        <p:grpSpPr>
          <a:xfrm>
            <a:off x="0" y="548680"/>
            <a:ext cx="9753600" cy="6120224"/>
            <a:chOff x="0" y="0"/>
            <a:chExt cx="9753600" cy="6120224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 t="34016" b="15748"/>
            <a:stretch>
              <a:fillRect/>
            </a:stretch>
          </p:blipFill>
          <p:spPr bwMode="auto">
            <a:xfrm>
              <a:off x="0" y="0"/>
              <a:ext cx="9753600" cy="28708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 t="36535" b="13228"/>
            <a:stretch>
              <a:fillRect/>
            </a:stretch>
          </p:blipFill>
          <p:spPr bwMode="auto">
            <a:xfrm>
              <a:off x="0" y="2780928"/>
              <a:ext cx="9753600" cy="2871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4" cstate="print"/>
            <a:srcRect t="35276" b="56693"/>
            <a:stretch>
              <a:fillRect/>
            </a:stretch>
          </p:blipFill>
          <p:spPr bwMode="auto">
            <a:xfrm>
              <a:off x="0" y="5661248"/>
              <a:ext cx="9753600" cy="4589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" name="CasellaDiTesto 6"/>
          <p:cNvSpPr txBox="1"/>
          <p:nvPr/>
        </p:nvSpPr>
        <p:spPr>
          <a:xfrm>
            <a:off x="2339752" y="0"/>
            <a:ext cx="56051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220EB2"/>
                </a:solidFill>
              </a:rPr>
              <a:t>Schermata iniziale chiamata “</a:t>
            </a:r>
            <a:r>
              <a:rPr lang="it-IT" sz="2800" b="1" dirty="0" err="1" smtClean="0">
                <a:solidFill>
                  <a:srgbClr val="220EB2"/>
                </a:solidFill>
              </a:rPr>
              <a:t>Main</a:t>
            </a:r>
            <a:r>
              <a:rPr lang="it-IT" sz="2800" b="1" dirty="0" smtClean="0">
                <a:solidFill>
                  <a:srgbClr val="220EB2"/>
                </a:solidFill>
              </a:rPr>
              <a:t>” </a:t>
            </a:r>
            <a:endParaRPr lang="it-IT" sz="2800" b="1" dirty="0">
              <a:solidFill>
                <a:srgbClr val="220EB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92696"/>
            <a:ext cx="6334125" cy="286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717032"/>
            <a:ext cx="5972175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5445224"/>
            <a:ext cx="49149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sellaDiTesto 4"/>
          <p:cNvSpPr txBox="1"/>
          <p:nvPr/>
        </p:nvSpPr>
        <p:spPr>
          <a:xfrm>
            <a:off x="5183560" y="6093296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Surface</a:t>
            </a:r>
            <a:r>
              <a:rPr lang="it-IT" dirty="0" smtClean="0"/>
              <a:t> water &amp; </a:t>
            </a:r>
            <a:r>
              <a:rPr lang="it-IT" dirty="0" err="1" smtClean="0"/>
              <a:t>In-stream</a:t>
            </a:r>
            <a:r>
              <a:rPr lang="it-IT" dirty="0" smtClean="0"/>
              <a:t> </a:t>
            </a:r>
            <a:r>
              <a:rPr lang="it-IT" dirty="0" smtClean="0"/>
              <a:t>Flow </a:t>
            </a:r>
            <a:r>
              <a:rPr lang="it-IT" dirty="0" smtClean="0"/>
              <a:t>T</a:t>
            </a:r>
            <a:r>
              <a:rPr lang="it-IT" dirty="0" smtClean="0"/>
              <a:t>arget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444208" y="3933056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Demand</a:t>
            </a:r>
            <a:r>
              <a:rPr lang="it-IT" dirty="0" smtClean="0"/>
              <a:t> Management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6839744" y="2132856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Land</a:t>
            </a:r>
            <a:r>
              <a:rPr lang="it-IT" dirty="0" smtClean="0"/>
              <a:t> </a:t>
            </a:r>
            <a:r>
              <a:rPr lang="it-IT" dirty="0" err="1" smtClean="0"/>
              <a:t>Use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1475656" y="0"/>
            <a:ext cx="65336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>
                <a:solidFill>
                  <a:srgbClr val="220EB2"/>
                </a:solidFill>
              </a:rPr>
              <a:t>Esempi di </a:t>
            </a:r>
            <a:r>
              <a:rPr lang="it-IT" sz="2800" b="1" dirty="0" smtClean="0">
                <a:solidFill>
                  <a:srgbClr val="220EB2"/>
                </a:solidFill>
              </a:rPr>
              <a:t>tabelle </a:t>
            </a:r>
            <a:r>
              <a:rPr lang="it-IT" sz="2800" b="1" dirty="0" smtClean="0">
                <a:solidFill>
                  <a:srgbClr val="220EB2"/>
                </a:solidFill>
              </a:rPr>
              <a:t>di inserimento dati input</a:t>
            </a:r>
            <a:endParaRPr lang="it-IT" sz="2800" b="1" dirty="0">
              <a:solidFill>
                <a:srgbClr val="220EB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259632" y="0"/>
            <a:ext cx="74253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>
                <a:solidFill>
                  <a:srgbClr val="220EB2"/>
                </a:solidFill>
              </a:rPr>
              <a:t>Schermate relative ai risultati dell’ottimizzazione</a:t>
            </a:r>
            <a:endParaRPr lang="it-IT" sz="2800" b="1" dirty="0">
              <a:solidFill>
                <a:srgbClr val="220EB2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548680"/>
            <a:ext cx="4575102" cy="30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sellaDiTesto 4"/>
          <p:cNvSpPr txBox="1"/>
          <p:nvPr/>
        </p:nvSpPr>
        <p:spPr>
          <a:xfrm>
            <a:off x="5652120" y="908720"/>
            <a:ext cx="1403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Resulte</a:t>
            </a:r>
            <a:r>
              <a:rPr lang="it-IT" dirty="0" smtClean="0"/>
              <a:t> </a:t>
            </a:r>
            <a:r>
              <a:rPr lang="it-IT" dirty="0" err="1" smtClean="0"/>
              <a:t>table</a:t>
            </a:r>
            <a:endParaRPr lang="it-IT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005064"/>
            <a:ext cx="3153416" cy="27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asellaDiTesto 6"/>
          <p:cNvSpPr txBox="1"/>
          <p:nvPr/>
        </p:nvSpPr>
        <p:spPr>
          <a:xfrm>
            <a:off x="3491880" y="4581128"/>
            <a:ext cx="15962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Compared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endParaRPr lang="it-IT" dirty="0" smtClean="0"/>
          </a:p>
          <a:p>
            <a:r>
              <a:rPr lang="it-IT" dirty="0" err="1" smtClean="0"/>
              <a:t>Measured</a:t>
            </a:r>
            <a:r>
              <a:rPr lang="it-IT" dirty="0" smtClean="0"/>
              <a:t> flow</a:t>
            </a:r>
            <a:endParaRPr lang="it-IT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3645024"/>
            <a:ext cx="3720316" cy="29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sellaDiTesto 8"/>
          <p:cNvSpPr txBox="1"/>
          <p:nvPr/>
        </p:nvSpPr>
        <p:spPr>
          <a:xfrm>
            <a:off x="6084168" y="3212976"/>
            <a:ext cx="2419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Compare </a:t>
            </a:r>
            <a:r>
              <a:rPr lang="it-IT" dirty="0" err="1" smtClean="0"/>
              <a:t>to</a:t>
            </a:r>
            <a:r>
              <a:rPr lang="it-IT" dirty="0" smtClean="0"/>
              <a:t> Target Flow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1560</TotalTime>
  <Words>1909</Words>
  <Application>Microsoft Office PowerPoint</Application>
  <PresentationFormat>Presentazione su schermo (4:3)</PresentationFormat>
  <Paragraphs>197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Tema di Office</vt:lpstr>
      <vt:lpstr>Carcelli Laura Ingegneria per l’Ambiente e il Territorio Politecnico di Milano 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Carcelli Laura Ingegneria per l’Ambiente e il Territorio Politecnico di Milano</dc:title>
  <dc:creator>Federico Alberto Cabona</dc:creator>
  <cp:lastModifiedBy>Federico Alberto Cabona</cp:lastModifiedBy>
  <cp:revision>115</cp:revision>
  <dcterms:created xsi:type="dcterms:W3CDTF">2014-07-26T09:41:01Z</dcterms:created>
  <dcterms:modified xsi:type="dcterms:W3CDTF">2014-08-17T15:11:59Z</dcterms:modified>
</cp:coreProperties>
</file>