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0" r:id="rId4"/>
    <p:sldId id="269" r:id="rId5"/>
    <p:sldId id="261" r:id="rId6"/>
    <p:sldId id="270" r:id="rId7"/>
    <p:sldId id="272" r:id="rId8"/>
    <p:sldId id="273" r:id="rId9"/>
    <p:sldId id="274" r:id="rId10"/>
    <p:sldId id="276" r:id="rId11"/>
  </p:sldIdLst>
  <p:sldSz cx="12192000" cy="6858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Urbanist" panose="020B0604020202020204" charset="0"/>
      <p:regular r:id="rId14"/>
      <p:bold r:id="rId15"/>
      <p:italic r:id="rId16"/>
      <p:boldItalic r:id="rId17"/>
    </p:embeddedFont>
    <p:embeddedFont>
      <p:font typeface="Urbanist Medium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12875A-65AF-486C-AA43-7B2F130C8730}">
  <a:tblStyle styleId="{5612875A-65AF-486C-AA43-7B2F130C87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0" autoAdjust="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4F346C59-1D01-E368-17DB-F6964313D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>
            <a:extLst>
              <a:ext uri="{FF2B5EF4-FFF2-40B4-BE49-F238E27FC236}">
                <a16:creationId xmlns:a16="http://schemas.microsoft.com/office/drawing/2014/main" id="{B644551A-A3B9-D131-531C-4E4DEFFF3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6:notes">
            <a:extLst>
              <a:ext uri="{FF2B5EF4-FFF2-40B4-BE49-F238E27FC236}">
                <a16:creationId xmlns:a16="http://schemas.microsoft.com/office/drawing/2014/main" id="{D5A20B73-FECD-C888-92C1-1E31C88216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52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462ED73A-C97B-15C4-1166-6F4FB9C0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>
            <a:extLst>
              <a:ext uri="{FF2B5EF4-FFF2-40B4-BE49-F238E27FC236}">
                <a16:creationId xmlns:a16="http://schemas.microsoft.com/office/drawing/2014/main" id="{5E023544-D8D9-1813-B2F8-F80236F35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6:notes">
            <a:extLst>
              <a:ext uri="{FF2B5EF4-FFF2-40B4-BE49-F238E27FC236}">
                <a16:creationId xmlns:a16="http://schemas.microsoft.com/office/drawing/2014/main" id="{DD3B4AA7-C5E7-5437-4BF0-CCC9DA172D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91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C46096D1-51F0-0337-7039-114E2EB1E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>
            <a:extLst>
              <a:ext uri="{FF2B5EF4-FFF2-40B4-BE49-F238E27FC236}">
                <a16:creationId xmlns:a16="http://schemas.microsoft.com/office/drawing/2014/main" id="{6B998DED-57B7-D2D3-4ACF-782DB34DE4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6:notes">
            <a:extLst>
              <a:ext uri="{FF2B5EF4-FFF2-40B4-BE49-F238E27FC236}">
                <a16:creationId xmlns:a16="http://schemas.microsoft.com/office/drawing/2014/main" id="{52192307-4C96-6568-289D-D5AAA0176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45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E5377C6B-77EA-58F3-FCE2-9697CF89F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>
            <a:extLst>
              <a:ext uri="{FF2B5EF4-FFF2-40B4-BE49-F238E27FC236}">
                <a16:creationId xmlns:a16="http://schemas.microsoft.com/office/drawing/2014/main" id="{0DB7287C-85E7-2090-F85F-6DB416C12C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6:notes">
            <a:extLst>
              <a:ext uri="{FF2B5EF4-FFF2-40B4-BE49-F238E27FC236}">
                <a16:creationId xmlns:a16="http://schemas.microsoft.com/office/drawing/2014/main" id="{BCDA0540-9F35-5EF5-75AE-1693DFF6E7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236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0B371735-C862-381B-538B-BF89941AB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>
            <a:extLst>
              <a:ext uri="{FF2B5EF4-FFF2-40B4-BE49-F238E27FC236}">
                <a16:creationId xmlns:a16="http://schemas.microsoft.com/office/drawing/2014/main" id="{404911CC-B4D8-47E5-F4B3-7FF5209FC1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6:notes">
            <a:extLst>
              <a:ext uri="{FF2B5EF4-FFF2-40B4-BE49-F238E27FC236}">
                <a16:creationId xmlns:a16="http://schemas.microsoft.com/office/drawing/2014/main" id="{1DB9A206-8DB3-743E-1D06-A06C8AD6B9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90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65075EDB-FE41-3938-123A-78A7E8507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>
            <a:extLst>
              <a:ext uri="{FF2B5EF4-FFF2-40B4-BE49-F238E27FC236}">
                <a16:creationId xmlns:a16="http://schemas.microsoft.com/office/drawing/2014/main" id="{50CF07FA-8425-7AEB-2902-7103319736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6:notes">
            <a:extLst>
              <a:ext uri="{FF2B5EF4-FFF2-40B4-BE49-F238E27FC236}">
                <a16:creationId xmlns:a16="http://schemas.microsoft.com/office/drawing/2014/main" id="{18629CEA-62EB-9B69-9385-B81AD321CA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69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vida.irap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ng Exposure Road 5k Wallpaper,HD Photography Wallpapers,4k  Wallpapers,Images,Backgrounds,Photos and Pictures">
            <a:extLst>
              <a:ext uri="{FF2B5EF4-FFF2-40B4-BE49-F238E27FC236}">
                <a16:creationId xmlns:a16="http://schemas.microsoft.com/office/drawing/2014/main" id="{5A5BFD6A-CA5B-F65F-8A60-4E6A71F83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3" b="-1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Google Shape;85;p13"/>
          <p:cNvSpPr txBox="1"/>
          <p:nvPr/>
        </p:nvSpPr>
        <p:spPr>
          <a:xfrm>
            <a:off x="295275" y="255401"/>
            <a:ext cx="1160145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noProof="0" dirty="0" err="1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iRAP</a:t>
            </a:r>
            <a:r>
              <a:rPr lang="it-IT" sz="5400" b="1" i="0" u="none" strike="noStrike" cap="none" noProof="0" dirty="0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 ViDA</a:t>
            </a:r>
            <a:endParaRPr lang="it-IT" sz="5400" b="1" noProof="0" dirty="0">
              <a:solidFill>
                <a:srgbClr val="F5F5F5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noProof="0" dirty="0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Software di valutazione </a:t>
            </a:r>
          </a:p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noProof="0" dirty="0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della sicurezza stradale</a:t>
            </a:r>
            <a:endParaRPr lang="it-IT" sz="2800" noProof="0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8464990" y="5624377"/>
            <a:ext cx="31555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noProof="0" dirty="0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Andrea Castaldi Bianco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noProof="0" dirty="0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Matricola: 315506</a:t>
            </a:r>
            <a:endParaRPr lang="it-IT" sz="2100" noProof="0" dirty="0">
              <a:solidFill>
                <a:srgbClr val="FFE6AF"/>
              </a:solidFill>
              <a:latin typeface="Urbanist"/>
              <a:ea typeface="Urbanist"/>
              <a:cs typeface="Urbanist"/>
            </a:endParaRPr>
          </a:p>
        </p:txBody>
      </p:sp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F748150C-ACD4-267F-C931-5E171158CF48}"/>
              </a:ext>
            </a:extLst>
          </p:cNvPr>
          <p:cNvSpPr txBox="1"/>
          <p:nvPr/>
        </p:nvSpPr>
        <p:spPr>
          <a:xfrm>
            <a:off x="295275" y="2372849"/>
            <a:ext cx="46026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noProof="0" dirty="0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Corso di Modellistica e Simulazione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noProof="0" dirty="0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A.A. 2025/2026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noProof="0" dirty="0" err="1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Civil</a:t>
            </a:r>
            <a:r>
              <a:rPr lang="it-IT" sz="1800" noProof="0" dirty="0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 Engineering – Infrastrutture di Trasporto</a:t>
            </a:r>
            <a:endParaRPr lang="it-IT" sz="1800" noProof="0" dirty="0">
              <a:solidFill>
                <a:srgbClr val="FFE6AF"/>
              </a:solidFill>
              <a:latin typeface="Urbanist"/>
              <a:ea typeface="Urbanist"/>
              <a:cs typeface="Urbani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8">
          <a:extLst>
            <a:ext uri="{FF2B5EF4-FFF2-40B4-BE49-F238E27FC236}">
              <a16:creationId xmlns:a16="http://schemas.microsoft.com/office/drawing/2014/main" id="{EFB24121-C905-26C2-4942-45ABB91A7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>
            <a:extLst>
              <a:ext uri="{FF2B5EF4-FFF2-40B4-BE49-F238E27FC236}">
                <a16:creationId xmlns:a16="http://schemas.microsoft.com/office/drawing/2014/main" id="{626FCD5D-8280-0025-1902-43D3B9B7FC60}"/>
              </a:ext>
            </a:extLst>
          </p:cNvPr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50" b="0" i="0" u="none" strike="noStrike" cap="none" noProof="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Conclusioni</a:t>
            </a:r>
            <a:endParaRPr lang="it-IT" noProof="0" dirty="0"/>
          </a:p>
        </p:txBody>
      </p:sp>
      <p:sp>
        <p:nvSpPr>
          <p:cNvPr id="2" name="Google Shape;100;p14">
            <a:extLst>
              <a:ext uri="{FF2B5EF4-FFF2-40B4-BE49-F238E27FC236}">
                <a16:creationId xmlns:a16="http://schemas.microsoft.com/office/drawing/2014/main" id="{262CEC3E-1955-0CC4-5DFE-724959865189}"/>
              </a:ext>
            </a:extLst>
          </p:cNvPr>
          <p:cNvSpPr txBox="1"/>
          <p:nvPr/>
        </p:nvSpPr>
        <p:spPr>
          <a:xfrm>
            <a:off x="571500" y="1418544"/>
            <a:ext cx="10836729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60000"/>
              </a:lnSpc>
            </a:pPr>
            <a:r>
              <a:rPr lang="it-IT" sz="1800" dirty="0" err="1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iRAP</a:t>
            </a:r>
            <a:r>
              <a:rPr lang="it-IT" sz="1800" dirty="0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 ViDA permette di passare da un'ingegneria reattiva a una </a:t>
            </a:r>
            <a:r>
              <a:rPr lang="it-IT" sz="1800" b="1" dirty="0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predittiva</a:t>
            </a:r>
            <a:r>
              <a:rPr lang="it-IT" sz="1800" dirty="0">
                <a:solidFill>
                  <a:srgbClr val="FFE6AF"/>
                </a:solidFill>
                <a:latin typeface="Urbanist"/>
                <a:ea typeface="Urbanist"/>
                <a:cs typeface="Urbanist"/>
                <a:sym typeface="Urbanist"/>
              </a:rPr>
              <a:t>, prevenendo le tragedie prima che accadano.</a:t>
            </a:r>
            <a:endParaRPr lang="it-IT" sz="1800" dirty="0">
              <a:solidFill>
                <a:srgbClr val="FFE6AF"/>
              </a:solidFill>
            </a:endParaRPr>
          </a:p>
          <a:p>
            <a:pPr algn="just">
              <a:lnSpc>
                <a:spcPct val="160000"/>
              </a:lnSpc>
              <a:spcBef>
                <a:spcPts val="1200"/>
              </a:spcBef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Il sito dispone di interfacce grafiche all’avanguardia che ne rendono piacevole la navigazione, sebbene non sia molto chiaro come spostarsi tra gli strumenti. Qualora sorgessero dubbi durante l’uso del programma, </a:t>
            </a:r>
            <a:r>
              <a:rPr lang="it-IT" sz="1800" dirty="0" err="1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iRAP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mette a disposizione guide esaustive per la definizione dei parametri.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64CDCEFD-363F-6212-D0CE-ABCCA663DA90}"/>
              </a:ext>
            </a:extLst>
          </p:cNvPr>
          <p:cNvGrpSpPr/>
          <p:nvPr/>
        </p:nvGrpSpPr>
        <p:grpSpPr>
          <a:xfrm>
            <a:off x="3272240" y="3899534"/>
            <a:ext cx="5647520" cy="2520000"/>
            <a:chOff x="1940106" y="3876674"/>
            <a:chExt cx="5647520" cy="2520000"/>
          </a:xfrm>
        </p:grpSpPr>
        <p:pic>
          <p:nvPicPr>
            <p:cNvPr id="6" name="Immagine 5" descr="Immagine che contiene testo, calzature, vestiti, aria aperta&#10;&#10;Il contenuto generato dall'IA potrebbe non essere corretto.">
              <a:extLst>
                <a:ext uri="{FF2B5EF4-FFF2-40B4-BE49-F238E27FC236}">
                  <a16:creationId xmlns:a16="http://schemas.microsoft.com/office/drawing/2014/main" id="{0D868939-A386-9536-D35F-AF0C2E3A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4" t="3093" r="268" b="24708"/>
            <a:stretch>
              <a:fillRect/>
            </a:stretch>
          </p:blipFill>
          <p:spPr>
            <a:xfrm>
              <a:off x="1940106" y="3876674"/>
              <a:ext cx="2463523" cy="2520000"/>
            </a:xfrm>
            <a:prstGeom prst="rect">
              <a:avLst/>
            </a:prstGeom>
            <a:ln w="12700">
              <a:solidFill>
                <a:srgbClr val="FFE6AF"/>
              </a:solidFill>
            </a:ln>
          </p:spPr>
        </p:pic>
        <p:pic>
          <p:nvPicPr>
            <p:cNvPr id="8" name="Immagine 7" descr="Immagine che contiene testo, computer, elettronica, persona&#10;&#10;Il contenuto generato dall'IA potrebbe non essere corretto.">
              <a:extLst>
                <a:ext uri="{FF2B5EF4-FFF2-40B4-BE49-F238E27FC236}">
                  <a16:creationId xmlns:a16="http://schemas.microsoft.com/office/drawing/2014/main" id="{89B74496-F9E5-09B0-CA85-60E29B2F8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268" b="24533"/>
            <a:stretch>
              <a:fillRect/>
            </a:stretch>
          </p:blipFill>
          <p:spPr>
            <a:xfrm>
              <a:off x="5124103" y="3876674"/>
              <a:ext cx="2463523" cy="2520000"/>
            </a:xfrm>
            <a:prstGeom prst="rect">
              <a:avLst/>
            </a:prstGeom>
            <a:ln w="12700">
              <a:solidFill>
                <a:srgbClr val="FFE6A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9489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50" b="0" i="0" u="none" strike="noStrike" cap="none" noProof="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Cos’è ViDA?</a:t>
            </a:r>
            <a:endParaRPr lang="it-IT" noProof="0" dirty="0"/>
          </a:p>
        </p:txBody>
      </p:sp>
      <p:sp>
        <p:nvSpPr>
          <p:cNvPr id="100" name="Google Shape;100;p14"/>
          <p:cNvSpPr txBox="1"/>
          <p:nvPr/>
        </p:nvSpPr>
        <p:spPr>
          <a:xfrm>
            <a:off x="571500" y="1418544"/>
            <a:ext cx="10836729" cy="400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ViDA</a:t>
            </a:r>
            <a:r>
              <a:rPr lang="it-IT" sz="1800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, acronimo di </a:t>
            </a:r>
            <a:r>
              <a:rPr lang="it-IT" sz="1800" i="1" noProof="0" dirty="0" err="1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Visualization</a:t>
            </a:r>
            <a:r>
              <a:rPr lang="it-IT" sz="1800" i="1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of </a:t>
            </a:r>
            <a:r>
              <a:rPr lang="it-IT" sz="1800" i="1" noProof="0" dirty="0" err="1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iRAP</a:t>
            </a:r>
            <a:r>
              <a:rPr lang="it-IT" sz="1800" i="1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Data Analytics</a:t>
            </a:r>
            <a:r>
              <a:rPr lang="it-IT" sz="1800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, è uno strumento che implementa i protocolli</a:t>
            </a:r>
            <a:r>
              <a:rPr lang="it-IT" sz="1800" i="1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</a:t>
            </a:r>
            <a:r>
              <a:rPr lang="it-IT" sz="1800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del </a:t>
            </a:r>
            <a:r>
              <a:rPr lang="it-IT" sz="1800" i="1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International Road </a:t>
            </a:r>
            <a:r>
              <a:rPr lang="it-IT" sz="1800" i="1" noProof="0" dirty="0" err="1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Assessment</a:t>
            </a:r>
            <a:r>
              <a:rPr lang="it-IT" sz="1800" i="1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</a:t>
            </a:r>
            <a:r>
              <a:rPr lang="it-IT" sz="1800" i="1" noProof="0" dirty="0" err="1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Programme</a:t>
            </a:r>
            <a:r>
              <a:rPr lang="it-IT" sz="1800" i="1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</a:t>
            </a:r>
            <a:r>
              <a:rPr lang="it-IT" sz="1800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il quale, a partire da</a:t>
            </a:r>
            <a:r>
              <a:rPr lang="it-IT" sz="1800" b="0" i="0" u="none" strike="noStrike" cap="none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gli attributi </a:t>
            </a:r>
            <a:r>
              <a:rPr lang="it-IT" sz="1800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di una strada, genera:</a:t>
            </a:r>
            <a:endParaRPr lang="it-IT" sz="1800" b="0" i="0" u="none" strike="noStrike" cap="none" noProof="0" dirty="0">
              <a:solidFill>
                <a:srgbClr val="FFE6AF"/>
              </a:solidFill>
              <a:latin typeface="Urbanist" panose="020B0604020202020204" charset="0"/>
              <a:ea typeface="Urbanist" panose="020B0604020202020204" charset="0"/>
              <a:cs typeface="Urbanist" panose="020B0604020202020204" charset="0"/>
              <a:sym typeface="Urbanist"/>
            </a:endParaRPr>
          </a:p>
          <a:p>
            <a:pPr marL="285750" marR="0" lvl="0" indent="-285750" algn="just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FFE6AF"/>
              </a:buClr>
              <a:buFont typeface="Arial" panose="020B0604020202020204" pitchFamily="34" charset="0"/>
              <a:buChar char="•"/>
            </a:pPr>
            <a:r>
              <a:rPr lang="it-IT" sz="1800" b="0" i="0" u="none" strike="noStrike" cap="none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Star rating → </a:t>
            </a:r>
            <a:r>
              <a:rPr lang="it-IT" sz="1800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assegna </a:t>
            </a:r>
            <a:r>
              <a:rPr lang="it-IT" sz="1800" b="0" i="0" u="none" strike="noStrike" cap="none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da 1 a 5 stelle alla sicurezza di automobilisti. motociclisti, pedoni e ciclisti.</a:t>
            </a:r>
          </a:p>
          <a:p>
            <a:pPr marL="285750" lvl="0" indent="-285750" algn="just">
              <a:lnSpc>
                <a:spcPct val="160000"/>
              </a:lnSpc>
              <a:buClr>
                <a:srgbClr val="FFE6AF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Indici FSI (</a:t>
            </a:r>
            <a:r>
              <a:rPr lang="it-IT" sz="1800" i="1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fatal and serious injuries) 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→ stima vittime e feriti.</a:t>
            </a:r>
            <a:endParaRPr lang="it-IT" sz="1800" b="0" i="0" u="none" strike="noStrike" cap="none" noProof="0" dirty="0">
              <a:solidFill>
                <a:srgbClr val="FFE6AF"/>
              </a:solidFill>
              <a:latin typeface="Urbanist" panose="020B0604020202020204" charset="0"/>
              <a:ea typeface="Urbanist" panose="020B0604020202020204" charset="0"/>
              <a:cs typeface="Urbanist" panose="020B0604020202020204" charset="0"/>
              <a:sym typeface="Urbanist"/>
            </a:endParaRPr>
          </a:p>
          <a:p>
            <a:pPr marL="285750" lvl="0" indent="-285750" algn="just">
              <a:lnSpc>
                <a:spcPct val="160000"/>
              </a:lnSpc>
              <a:buClr>
                <a:srgbClr val="FFE6AF"/>
              </a:buClr>
              <a:buFont typeface="Arial" panose="020B0604020202020204" pitchFamily="34" charset="0"/>
              <a:buChar char="•"/>
            </a:pPr>
            <a:r>
              <a:rPr lang="it-IT" sz="1800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P</a:t>
            </a:r>
            <a:r>
              <a:rPr lang="it-IT" sz="1800" b="0" i="0" u="none" strike="noStrike" cap="none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iani 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di investimento → valuta il rapporto </a:t>
            </a:r>
            <a:r>
              <a:rPr lang="it-IT" sz="1800" dirty="0" err="1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costo-benefici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(BCR) e ottimizza la strategia d’intervento.</a:t>
            </a:r>
          </a:p>
          <a:p>
            <a:pPr lvl="0" algn="just">
              <a:lnSpc>
                <a:spcPct val="160000"/>
              </a:lnSpc>
              <a:spcBef>
                <a:spcPts val="1200"/>
              </a:spcBef>
              <a:buClr>
                <a:srgbClr val="FFE6AF"/>
              </a:buClr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ViDA è fruibile gratuitamente online – 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  <a:hlinkClick r:id="rId3"/>
              </a:rPr>
              <a:t>vida.irap.org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– per cui l’elaborazione dei dati avviene lato server, senza richieste hardware per l’utente.</a:t>
            </a:r>
          </a:p>
          <a:p>
            <a:pPr lvl="0" algn="just">
              <a:lnSpc>
                <a:spcPct val="160000"/>
              </a:lnSpc>
              <a:spcBef>
                <a:spcPts val="1200"/>
              </a:spcBef>
              <a:buClr>
                <a:srgbClr val="FFE6AF"/>
              </a:buClr>
            </a:pPr>
            <a:r>
              <a:rPr lang="it-IT" sz="1800" u="sng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Nel </a:t>
            </a:r>
            <a:r>
              <a:rPr lang="it-IT" sz="1800" u="sng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seguito si farà più volte riferimento ad un esercizio di prova eseguito su via Nicola Piccinni a Milano.</a:t>
            </a:r>
            <a:endParaRPr lang="it-IT" sz="1800" u="sng" noProof="0" dirty="0">
              <a:solidFill>
                <a:srgbClr val="FFE6AF"/>
              </a:solidFill>
              <a:latin typeface="Urbanist" panose="020B0604020202020204" charset="0"/>
              <a:ea typeface="Urbanist" panose="020B0604020202020204" charset="0"/>
              <a:cs typeface="Urbanist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50" b="0" i="0" u="none" strike="noStrike" cap="none" noProof="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Qual è il workflow?</a:t>
            </a:r>
            <a:endParaRPr lang="it-IT" noProof="0" dirty="0"/>
          </a:p>
        </p:txBody>
      </p:sp>
      <p:sp>
        <p:nvSpPr>
          <p:cNvPr id="2" name="Google Shape;100;p14">
            <a:extLst>
              <a:ext uri="{FF2B5EF4-FFF2-40B4-BE49-F238E27FC236}">
                <a16:creationId xmlns:a16="http://schemas.microsoft.com/office/drawing/2014/main" id="{6E71127F-99C9-E978-47FF-6C4F07F02D1D}"/>
              </a:ext>
            </a:extLst>
          </p:cNvPr>
          <p:cNvSpPr txBox="1"/>
          <p:nvPr/>
        </p:nvSpPr>
        <p:spPr>
          <a:xfrm>
            <a:off x="571500" y="1418544"/>
            <a:ext cx="10836729" cy="148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ViDA</a:t>
            </a:r>
            <a:r>
              <a:rPr lang="it-IT" sz="1800" b="0" i="0" u="none" strike="noStrike" cap="none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permette di giudicare la sicurezza dello </a:t>
            </a:r>
            <a:r>
              <a:rPr lang="it-IT" sz="1800" u="sng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stato di fatto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, a partire dal quale individua le criticità, in modo da ottimizzare lo </a:t>
            </a:r>
            <a:r>
              <a:rPr lang="it-IT" sz="1800" u="sng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stato di progetto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.</a:t>
            </a:r>
          </a:p>
          <a:p>
            <a:pPr marL="0" marR="0" lvl="0" indent="0" algn="just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 dirty="0" err="1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iRAP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attribuisce i seguenti nomi alle varie fasi:</a:t>
            </a:r>
            <a:endParaRPr lang="it-IT" sz="1800" b="0" i="0" u="none" strike="noStrike" cap="none" noProof="0" dirty="0">
              <a:solidFill>
                <a:srgbClr val="FFE6AF"/>
              </a:solidFill>
              <a:latin typeface="Urbanist" panose="020B0604020202020204" charset="0"/>
              <a:ea typeface="Urbanist" panose="020B0604020202020204" charset="0"/>
              <a:cs typeface="Urbanist" panose="020B0604020202020204" charset="0"/>
              <a:sym typeface="Urbanist"/>
            </a:endParaRP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EF6575B4-4A38-5B90-D88A-E3656B1EFA55}"/>
              </a:ext>
            </a:extLst>
          </p:cNvPr>
          <p:cNvGrpSpPr/>
          <p:nvPr/>
        </p:nvGrpSpPr>
        <p:grpSpPr>
          <a:xfrm>
            <a:off x="621438" y="2934436"/>
            <a:ext cx="10949124" cy="3135754"/>
            <a:chOff x="839016" y="3129946"/>
            <a:chExt cx="10949124" cy="3135754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6DA578A-DCB7-787A-B4FC-FF71C524885B}"/>
                </a:ext>
              </a:extLst>
            </p:cNvPr>
            <p:cNvGrpSpPr/>
            <p:nvPr/>
          </p:nvGrpSpPr>
          <p:grpSpPr>
            <a:xfrm>
              <a:off x="839016" y="3129946"/>
              <a:ext cx="3419929" cy="969599"/>
              <a:chOff x="839016" y="2985227"/>
              <a:chExt cx="3419929" cy="969599"/>
            </a:xfrm>
          </p:grpSpPr>
          <p:pic>
            <p:nvPicPr>
              <p:cNvPr id="4" name="Google Shape;184;p19" descr="image.png">
                <a:extLst>
                  <a:ext uri="{FF2B5EF4-FFF2-40B4-BE49-F238E27FC236}">
                    <a16:creationId xmlns:a16="http://schemas.microsoft.com/office/drawing/2014/main" id="{211AD83A-A192-5104-DF16-CB0EF9DD053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39016" y="2985227"/>
                <a:ext cx="3419929" cy="969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A8CF14D-B123-067E-E43C-6535D0ED26FC}"/>
                  </a:ext>
                </a:extLst>
              </p:cNvPr>
              <p:cNvSpPr txBox="1"/>
              <p:nvPr/>
            </p:nvSpPr>
            <p:spPr>
              <a:xfrm>
                <a:off x="1056730" y="3026828"/>
                <a:ext cx="2984500" cy="886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just">
                  <a:lnSpc>
                    <a:spcPct val="160000"/>
                  </a:lnSpc>
                  <a:buNone/>
                  <a:defRPr sz="180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</a:defRPr>
                </a:lvl1pPr>
              </a:lstStyle>
              <a:p>
                <a:pPr marL="342900" indent="-342900">
                  <a:buClr>
                    <a:srgbClr val="FFE6AF"/>
                  </a:buClr>
                  <a:buFont typeface="+mj-lt"/>
                  <a:buAutoNum type="arabicPeriod"/>
                </a:pPr>
                <a:r>
                  <a:rPr lang="it-IT" dirty="0"/>
                  <a:t>Survey </a:t>
                </a:r>
                <a:r>
                  <a:rPr lang="it-IT" dirty="0">
                    <a:sym typeface="Urbanist"/>
                  </a:rPr>
                  <a:t>→ raccolta dati</a:t>
                </a:r>
              </a:p>
              <a:p>
                <a:pPr marL="342900" indent="-342900">
                  <a:buClr>
                    <a:srgbClr val="FFE6AF"/>
                  </a:buClr>
                  <a:buFont typeface="+mj-lt"/>
                  <a:buAutoNum type="arabicPeriod"/>
                </a:pPr>
                <a:r>
                  <a:rPr lang="it-IT" dirty="0">
                    <a:sym typeface="Urbanist"/>
                  </a:rPr>
                  <a:t>Coding → inserimento dati</a:t>
                </a:r>
                <a:endParaRPr lang="it-IT" dirty="0"/>
              </a:p>
            </p:txBody>
          </p:sp>
        </p:grp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A5958F19-F808-E30A-B1D0-706D06F1BEBF}"/>
                </a:ext>
              </a:extLst>
            </p:cNvPr>
            <p:cNvGrpSpPr/>
            <p:nvPr/>
          </p:nvGrpSpPr>
          <p:grpSpPr>
            <a:xfrm>
              <a:off x="1535248" y="5296101"/>
              <a:ext cx="2027465" cy="969599"/>
              <a:chOff x="839016" y="3399275"/>
              <a:chExt cx="3419929" cy="969599"/>
            </a:xfrm>
          </p:grpSpPr>
          <p:pic>
            <p:nvPicPr>
              <p:cNvPr id="8" name="Google Shape;184;p19" descr="image.png">
                <a:extLst>
                  <a:ext uri="{FF2B5EF4-FFF2-40B4-BE49-F238E27FC236}">
                    <a16:creationId xmlns:a16="http://schemas.microsoft.com/office/drawing/2014/main" id="{9A603430-1F90-3EA9-53E4-07711805E73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39016" y="3399275"/>
                <a:ext cx="3419929" cy="969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D5EE0FE-8C32-1101-0D97-16499FDB69BF}"/>
                  </a:ext>
                </a:extLst>
              </p:cNvPr>
              <p:cNvSpPr txBox="1"/>
              <p:nvPr/>
            </p:nvSpPr>
            <p:spPr>
              <a:xfrm>
                <a:off x="1056730" y="3607075"/>
                <a:ext cx="298450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just">
                  <a:lnSpc>
                    <a:spcPct val="160000"/>
                  </a:lnSpc>
                  <a:buNone/>
                  <a:defRPr sz="180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</a:defRPr>
                </a:lvl1pPr>
              </a:lstStyle>
              <a:p>
                <a:pPr algn="ctr">
                  <a:lnSpc>
                    <a:spcPct val="100000"/>
                  </a:lnSpc>
                  <a:buClr>
                    <a:srgbClr val="FFE6AF"/>
                  </a:buClr>
                </a:pPr>
                <a:r>
                  <a:rPr lang="it-IT" b="1" dirty="0">
                    <a:sym typeface="Urbanist"/>
                  </a:rPr>
                  <a:t>STAR RATING (stato di fatto)</a:t>
                </a:r>
              </a:p>
            </p:txBody>
          </p:sp>
        </p:grp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5577864C-9837-7D29-85DF-5CA0EA474DE6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>
              <a:off x="2548981" y="4099545"/>
              <a:ext cx="0" cy="1196556"/>
            </a:xfrm>
            <a:prstGeom prst="straightConnector1">
              <a:avLst/>
            </a:prstGeom>
            <a:ln w="19050">
              <a:solidFill>
                <a:srgbClr val="FFE6AF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93E61954-4D5B-D101-AFAC-94982597E7FF}"/>
                </a:ext>
              </a:extLst>
            </p:cNvPr>
            <p:cNvGrpSpPr/>
            <p:nvPr/>
          </p:nvGrpSpPr>
          <p:grpSpPr>
            <a:xfrm>
              <a:off x="5281295" y="3129946"/>
              <a:ext cx="6506845" cy="1483483"/>
              <a:chOff x="839016" y="2985227"/>
              <a:chExt cx="3419929" cy="1483483"/>
            </a:xfrm>
          </p:grpSpPr>
          <p:pic>
            <p:nvPicPr>
              <p:cNvPr id="17" name="Google Shape;184;p19" descr="image.png">
                <a:extLst>
                  <a:ext uri="{FF2B5EF4-FFF2-40B4-BE49-F238E27FC236}">
                    <a16:creationId xmlns:a16="http://schemas.microsoft.com/office/drawing/2014/main" id="{17BF815A-7216-4C5C-C3B6-19E886D6745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39016" y="2985227"/>
                <a:ext cx="3419929" cy="14834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0DDAFB7-DD36-2F83-B5E3-4D6F1518107D}"/>
                  </a:ext>
                </a:extLst>
              </p:cNvPr>
              <p:cNvSpPr txBox="1"/>
              <p:nvPr/>
            </p:nvSpPr>
            <p:spPr>
              <a:xfrm>
                <a:off x="1056730" y="3062171"/>
                <a:ext cx="2984500" cy="1329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just">
                  <a:lnSpc>
                    <a:spcPct val="160000"/>
                  </a:lnSpc>
                  <a:buNone/>
                  <a:defRPr sz="180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</a:defRPr>
                </a:lvl1pPr>
              </a:lstStyle>
              <a:p>
                <a:pPr marL="342900" indent="-342900">
                  <a:buClr>
                    <a:srgbClr val="FFE6AF"/>
                  </a:buClr>
                  <a:buFont typeface="+mj-lt"/>
                  <a:buAutoNum type="arabicPeriod" startAt="3"/>
                </a:pPr>
                <a:r>
                  <a:rPr lang="it-IT" dirty="0">
                    <a:sym typeface="Urbanist"/>
                  </a:rPr>
                  <a:t>Calibration → taratura rispetto ai dati incidentali reali</a:t>
                </a:r>
              </a:p>
              <a:p>
                <a:pPr marL="342900" indent="-342900">
                  <a:buClr>
                    <a:srgbClr val="FFE6AF"/>
                  </a:buClr>
                  <a:buFont typeface="+mj-lt"/>
                  <a:buAutoNum type="arabicPeriod" startAt="3"/>
                </a:pPr>
                <a:r>
                  <a:rPr lang="it-IT" dirty="0">
                    <a:sym typeface="Urbanist"/>
                  </a:rPr>
                  <a:t>Fatality estimation → calcolo indici FSI</a:t>
                </a:r>
                <a:r>
                  <a:rPr lang="it-IT" baseline="30000" dirty="0">
                    <a:sym typeface="Urbanist"/>
                  </a:rPr>
                  <a:t>(1)</a:t>
                </a:r>
                <a:r>
                  <a:rPr lang="it-IT" dirty="0">
                    <a:sym typeface="Urbanist"/>
                  </a:rPr>
                  <a:t> correnti</a:t>
                </a:r>
              </a:p>
              <a:p>
                <a:pPr marL="342900" indent="-342900">
                  <a:buClr>
                    <a:srgbClr val="FFE6AF"/>
                  </a:buClr>
                  <a:buFont typeface="+mj-lt"/>
                  <a:buAutoNum type="arabicPeriod" startAt="3"/>
                </a:pPr>
                <a:r>
                  <a:rPr lang="it-IT" dirty="0">
                    <a:sym typeface="Urbanist"/>
                  </a:rPr>
                  <a:t>Investment plan → contromisure col massimo BCR</a:t>
                </a:r>
                <a:r>
                  <a:rPr lang="it-IT" baseline="30000" dirty="0">
                    <a:sym typeface="Urbanist"/>
                  </a:rPr>
                  <a:t>(2)</a:t>
                </a:r>
                <a:endParaRPr lang="it-IT" dirty="0"/>
              </a:p>
            </p:txBody>
          </p:sp>
        </p:grpSp>
        <p:cxnSp>
          <p:nvCxnSpPr>
            <p:cNvPr id="20" name="Connettore a gomito 19">
              <a:extLst>
                <a:ext uri="{FF2B5EF4-FFF2-40B4-BE49-F238E27FC236}">
                  <a16:creationId xmlns:a16="http://schemas.microsoft.com/office/drawing/2014/main" id="{B749A541-29C3-88F0-70F3-297D81DBB3A4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2548981" y="3871688"/>
              <a:ext cx="2732314" cy="778459"/>
            </a:xfrm>
            <a:prstGeom prst="bentConnector3">
              <a:avLst>
                <a:gd name="adj1" fmla="val 79283"/>
              </a:avLst>
            </a:prstGeom>
            <a:ln w="19050">
              <a:solidFill>
                <a:srgbClr val="FFE6AF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B5B5E798-23F4-A74C-280C-B22D1989C50D}"/>
                </a:ext>
              </a:extLst>
            </p:cNvPr>
            <p:cNvGrpSpPr/>
            <p:nvPr/>
          </p:nvGrpSpPr>
          <p:grpSpPr>
            <a:xfrm>
              <a:off x="5281295" y="5296101"/>
              <a:ext cx="4070758" cy="969599"/>
              <a:chOff x="5075147" y="5296101"/>
              <a:chExt cx="4070758" cy="969599"/>
            </a:xfrm>
          </p:grpSpPr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CB2489F0-00CE-4095-0DF9-A80116FB06E9}"/>
                  </a:ext>
                </a:extLst>
              </p:cNvPr>
              <p:cNvGrpSpPr/>
              <p:nvPr/>
            </p:nvGrpSpPr>
            <p:grpSpPr>
              <a:xfrm>
                <a:off x="5075147" y="5296101"/>
                <a:ext cx="2269820" cy="969599"/>
                <a:chOff x="-721679" y="2985227"/>
                <a:chExt cx="3828734" cy="969599"/>
              </a:xfrm>
            </p:grpSpPr>
            <p:pic>
              <p:nvPicPr>
                <p:cNvPr id="25" name="Google Shape;184;p19" descr="image.png">
                  <a:extLst>
                    <a:ext uri="{FF2B5EF4-FFF2-40B4-BE49-F238E27FC236}">
                      <a16:creationId xmlns:a16="http://schemas.microsoft.com/office/drawing/2014/main" id="{5150B301-60EF-2491-8904-81B37922FA0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-721679" y="2985227"/>
                  <a:ext cx="3828734" cy="96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5E8E4E42-B2D5-3628-89A9-ECDA7F663E16}"/>
                    </a:ext>
                  </a:extLst>
                </p:cNvPr>
                <p:cNvSpPr txBox="1"/>
                <p:nvPr/>
              </p:nvSpPr>
              <p:spPr>
                <a:xfrm>
                  <a:off x="-591490" y="3193027"/>
                  <a:ext cx="3568356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0" indent="0" algn="just">
                    <a:lnSpc>
                      <a:spcPct val="160000"/>
                    </a:lnSpc>
                    <a:buNone/>
                    <a:defRPr sz="1800">
                      <a:solidFill>
                        <a:srgbClr val="FFE6AF"/>
                      </a:solidFill>
                      <a:latin typeface="Urbanist" panose="020B0604020202020204" charset="0"/>
                      <a:ea typeface="Urbanist" panose="020B0604020202020204" charset="0"/>
                      <a:cs typeface="Urbanist" panose="020B0604020202020204" charset="0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  <a:buClr>
                      <a:srgbClr val="FFE6AF"/>
                    </a:buClr>
                  </a:pPr>
                  <a:r>
                    <a:rPr lang="it-IT" b="1" dirty="0">
                      <a:sym typeface="Urbanist"/>
                    </a:rPr>
                    <a:t>STAR RATING (stato di progetto)</a:t>
                  </a:r>
                </a:p>
              </p:txBody>
            </p:sp>
          </p:grpSp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DC385B86-0840-2A03-2841-979C5EF51458}"/>
                  </a:ext>
                </a:extLst>
              </p:cNvPr>
              <p:cNvGrpSpPr/>
              <p:nvPr/>
            </p:nvGrpSpPr>
            <p:grpSpPr>
              <a:xfrm>
                <a:off x="7511233" y="5296101"/>
                <a:ext cx="1634672" cy="969599"/>
                <a:chOff x="-1046918" y="2985227"/>
                <a:chExt cx="2757366" cy="969599"/>
              </a:xfrm>
            </p:grpSpPr>
            <p:pic>
              <p:nvPicPr>
                <p:cNvPr id="28" name="Google Shape;184;p19" descr="image.png">
                  <a:extLst>
                    <a:ext uri="{FF2B5EF4-FFF2-40B4-BE49-F238E27FC236}">
                      <a16:creationId xmlns:a16="http://schemas.microsoft.com/office/drawing/2014/main" id="{C0DC417A-DF0F-5912-0E1E-A122F903D2C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-1046918" y="2985227"/>
                  <a:ext cx="2757366" cy="969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111457DE-4816-DB41-3ABD-DEE77BD3FE37}"/>
                    </a:ext>
                  </a:extLst>
                </p:cNvPr>
                <p:cNvSpPr txBox="1"/>
                <p:nvPr/>
              </p:nvSpPr>
              <p:spPr>
                <a:xfrm>
                  <a:off x="-908003" y="3193027"/>
                  <a:ext cx="2479533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0" indent="0" algn="just">
                    <a:lnSpc>
                      <a:spcPct val="160000"/>
                    </a:lnSpc>
                    <a:buNone/>
                    <a:defRPr sz="1800">
                      <a:solidFill>
                        <a:srgbClr val="FFE6AF"/>
                      </a:solidFill>
                      <a:latin typeface="Urbanist" panose="020B0604020202020204" charset="0"/>
                      <a:ea typeface="Urbanist" panose="020B0604020202020204" charset="0"/>
                      <a:cs typeface="Urbanist" panose="020B0604020202020204" charset="0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  <a:buClr>
                      <a:srgbClr val="FFE6AF"/>
                    </a:buClr>
                  </a:pPr>
                  <a:r>
                    <a:rPr lang="it-IT" b="1" dirty="0">
                      <a:sym typeface="Urbanist"/>
                    </a:rPr>
                    <a:t>COSTO INTERVENTO</a:t>
                  </a:r>
                </a:p>
              </p:txBody>
            </p:sp>
          </p:grpSp>
        </p:grp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FBC632CB-8B58-2E91-8BD6-5ADD4B7D1A0B}"/>
                </a:ext>
              </a:extLst>
            </p:cNvPr>
            <p:cNvCxnSpPr>
              <a:cxnSpLocks/>
              <a:stCxn id="17" idx="2"/>
              <a:endCxn id="25" idx="0"/>
            </p:cNvCxnSpPr>
            <p:nvPr/>
          </p:nvCxnSpPr>
          <p:spPr>
            <a:xfrm flipH="1">
              <a:off x="6416205" y="4613429"/>
              <a:ext cx="2118513" cy="682672"/>
            </a:xfrm>
            <a:prstGeom prst="straightConnector1">
              <a:avLst/>
            </a:prstGeom>
            <a:ln w="19050">
              <a:solidFill>
                <a:srgbClr val="FFE6AF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8567203C-AF73-7EBC-7216-9646EBDAA0E5}"/>
                </a:ext>
              </a:extLst>
            </p:cNvPr>
            <p:cNvCxnSpPr>
              <a:cxnSpLocks/>
              <a:stCxn id="17" idx="2"/>
              <a:endCxn id="28" idx="0"/>
            </p:cNvCxnSpPr>
            <p:nvPr/>
          </p:nvCxnSpPr>
          <p:spPr>
            <a:xfrm flipH="1">
              <a:off x="8534717" y="4613429"/>
              <a:ext cx="1" cy="682672"/>
            </a:xfrm>
            <a:prstGeom prst="straightConnector1">
              <a:avLst/>
            </a:prstGeom>
            <a:ln w="19050">
              <a:solidFill>
                <a:srgbClr val="FFE6AF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Google Shape;184;p19" descr="image.png">
            <a:extLst>
              <a:ext uri="{FF2B5EF4-FFF2-40B4-BE49-F238E27FC236}">
                <a16:creationId xmlns:a16="http://schemas.microsoft.com/office/drawing/2014/main" id="{85ED6DD3-21A8-63EB-FDB4-D4A8240651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0742" y="5100591"/>
            <a:ext cx="2269820" cy="9695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4F5DA71-CD4E-E511-41F7-FB41E5399FCC}"/>
              </a:ext>
            </a:extLst>
          </p:cNvPr>
          <p:cNvSpPr txBox="1"/>
          <p:nvPr/>
        </p:nvSpPr>
        <p:spPr>
          <a:xfrm>
            <a:off x="9377923" y="5308391"/>
            <a:ext cx="211545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ct val="160000"/>
              </a:lnSpc>
              <a:buNone/>
              <a:defRPr sz="180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</a:defRPr>
            </a:lvl1pPr>
          </a:lstStyle>
          <a:p>
            <a:pPr algn="ctr">
              <a:lnSpc>
                <a:spcPct val="100000"/>
              </a:lnSpc>
              <a:buClr>
                <a:srgbClr val="FFE6AF"/>
              </a:buClr>
            </a:pPr>
            <a:r>
              <a:rPr lang="it-IT" b="1" dirty="0">
                <a:sym typeface="Urbanist"/>
              </a:rPr>
              <a:t>INDICE FSI        (stato di progetto)</a:t>
            </a:r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BCA7D081-FBEC-D911-7D34-938F685B3A10}"/>
              </a:ext>
            </a:extLst>
          </p:cNvPr>
          <p:cNvCxnSpPr>
            <a:cxnSpLocks/>
            <a:stCxn id="17" idx="2"/>
            <a:endCxn id="47" idx="0"/>
          </p:cNvCxnSpPr>
          <p:nvPr/>
        </p:nvCxnSpPr>
        <p:spPr>
          <a:xfrm>
            <a:off x="8317140" y="4417919"/>
            <a:ext cx="2118512" cy="682672"/>
          </a:xfrm>
          <a:prstGeom prst="straightConnector1">
            <a:avLst/>
          </a:prstGeom>
          <a:ln w="19050">
            <a:solidFill>
              <a:srgbClr val="FFE6AF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100;p14">
            <a:extLst>
              <a:ext uri="{FF2B5EF4-FFF2-40B4-BE49-F238E27FC236}">
                <a16:creationId xmlns:a16="http://schemas.microsoft.com/office/drawing/2014/main" id="{C59CA6CF-424B-A698-5BA9-5A54B030E654}"/>
              </a:ext>
            </a:extLst>
          </p:cNvPr>
          <p:cNvSpPr txBox="1"/>
          <p:nvPr/>
        </p:nvSpPr>
        <p:spPr>
          <a:xfrm>
            <a:off x="571500" y="6161931"/>
            <a:ext cx="10836729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0" i="0" u="none" strike="noStrike" cap="none" noProof="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(1) FSI «fatalities and serious injuries», (2) BCR «benefits to cost ratio»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8">
          <a:extLst>
            <a:ext uri="{FF2B5EF4-FFF2-40B4-BE49-F238E27FC236}">
              <a16:creationId xmlns:a16="http://schemas.microsoft.com/office/drawing/2014/main" id="{BEF872E2-F17E-D094-DA1B-1E45FA198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>
            <a:extLst>
              <a:ext uri="{FF2B5EF4-FFF2-40B4-BE49-F238E27FC236}">
                <a16:creationId xmlns:a16="http://schemas.microsoft.com/office/drawing/2014/main" id="{67BE0851-A119-76B6-9E08-B4503D6023E4}"/>
              </a:ext>
            </a:extLst>
          </p:cNvPr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5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Creazione del </a:t>
            </a:r>
            <a:r>
              <a:rPr lang="it-IT" sz="4050" b="0" i="0" u="none" strike="noStrike" cap="none" noProof="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tracciato</a:t>
            </a:r>
            <a:endParaRPr lang="it-IT" noProof="0" dirty="0"/>
          </a:p>
        </p:txBody>
      </p:sp>
      <p:sp>
        <p:nvSpPr>
          <p:cNvPr id="2" name="Google Shape;100;p14">
            <a:extLst>
              <a:ext uri="{FF2B5EF4-FFF2-40B4-BE49-F238E27FC236}">
                <a16:creationId xmlns:a16="http://schemas.microsoft.com/office/drawing/2014/main" id="{C2F7A36C-0DB0-ACA7-E576-93F259F4847E}"/>
              </a:ext>
            </a:extLst>
          </p:cNvPr>
          <p:cNvSpPr txBox="1"/>
          <p:nvPr/>
        </p:nvSpPr>
        <p:spPr>
          <a:xfrm>
            <a:off x="571500" y="1418544"/>
            <a:ext cx="1085850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60000"/>
              </a:lnSpc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ViDA possiede nativamente strumenti GIS per il tracciamento della strada; dopo aver definito la linea d’asse e il tipo di strada, il software richiederà gli attributi globali ogni 100 m di strada.</a:t>
            </a:r>
          </a:p>
          <a:p>
            <a:pPr lvl="0" algn="just">
              <a:lnSpc>
                <a:spcPct val="160000"/>
              </a:lnSpc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A partire dal tracciato completo, quindi, viene eseguita automaticamente la segmentazione.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4C8CE23-F98E-B0B2-82B8-62C79B0874E0}"/>
              </a:ext>
            </a:extLst>
          </p:cNvPr>
          <p:cNvGrpSpPr/>
          <p:nvPr/>
        </p:nvGrpSpPr>
        <p:grpSpPr>
          <a:xfrm>
            <a:off x="657225" y="7866612"/>
            <a:ext cx="8640000" cy="2488018"/>
            <a:chOff x="1413197" y="3942312"/>
            <a:chExt cx="8640000" cy="2488018"/>
          </a:xfrm>
        </p:grpSpPr>
        <p:pic>
          <p:nvPicPr>
            <p:cNvPr id="9" name="Immagine 8" descr="Immagine che contiene testo, Carattere, schermat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54DA8EA9-11CB-ABFD-0E05-BA2D2F8C6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3197" y="3942312"/>
              <a:ext cx="8640000" cy="2143308"/>
            </a:xfrm>
            <a:prstGeom prst="roundRect">
              <a:avLst>
                <a:gd name="adj" fmla="val 8526"/>
              </a:avLst>
            </a:prstGeom>
            <a:ln w="12700">
              <a:solidFill>
                <a:srgbClr val="FFE6AF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D19397F-B7EA-6B6C-B210-BC5FF580D086}"/>
                </a:ext>
              </a:extLst>
            </p:cNvPr>
            <p:cNvSpPr txBox="1"/>
            <p:nvPr/>
          </p:nvSpPr>
          <p:spPr>
            <a:xfrm>
              <a:off x="2233267" y="6085620"/>
              <a:ext cx="699986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just">
                <a:lnSpc>
                  <a:spcPct val="160000"/>
                </a:lnSpc>
                <a:defRPr sz="180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</a:defRPr>
              </a:lvl1pPr>
            </a:lstStyle>
            <a:p>
              <a:pPr algn="ctr"/>
              <a:r>
                <a:rPr lang="it-IT" sz="1400" i="1" dirty="0"/>
                <a:t>Figura 2. Alcuni dei molti attributi richiesti. In alto si possono osservare tutte le categorie.</a:t>
              </a: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629259B-37AA-84B9-84A3-9B80DFC8CF2A}"/>
              </a:ext>
            </a:extLst>
          </p:cNvPr>
          <p:cNvGrpSpPr/>
          <p:nvPr/>
        </p:nvGrpSpPr>
        <p:grpSpPr>
          <a:xfrm>
            <a:off x="2596069" y="3417259"/>
            <a:ext cx="6999861" cy="3114646"/>
            <a:chOff x="2596069" y="3634535"/>
            <a:chExt cx="6999861" cy="3114646"/>
          </a:xfrm>
        </p:grpSpPr>
        <p:pic>
          <p:nvPicPr>
            <p:cNvPr id="6" name="Immagine 5" descr="Immagine che contiene mappa, schermata&#10;&#10;Il contenuto generato dall'IA potrebbe non essere corretto.">
              <a:extLst>
                <a:ext uri="{FF2B5EF4-FFF2-40B4-BE49-F238E27FC236}">
                  <a16:creationId xmlns:a16="http://schemas.microsoft.com/office/drawing/2014/main" id="{7DB5CA3C-0C16-F6C1-C9A5-3179840D0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9864" y="3634535"/>
              <a:ext cx="5760000" cy="2769936"/>
            </a:xfrm>
            <a:prstGeom prst="rect">
              <a:avLst/>
            </a:prstGeom>
            <a:ln w="19050">
              <a:solidFill>
                <a:srgbClr val="FFE6AF"/>
              </a:solidFill>
            </a:ln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511EB53-F9B9-5955-EB2B-4DDA4089ED55}"/>
                </a:ext>
              </a:extLst>
            </p:cNvPr>
            <p:cNvSpPr txBox="1"/>
            <p:nvPr/>
          </p:nvSpPr>
          <p:spPr>
            <a:xfrm>
              <a:off x="2596069" y="6404471"/>
              <a:ext cx="699986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just">
                <a:lnSpc>
                  <a:spcPct val="160000"/>
                </a:lnSpc>
                <a:defRPr sz="180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</a:defRPr>
              </a:lvl1pPr>
            </a:lstStyle>
            <a:p>
              <a:pPr algn="ctr"/>
              <a:r>
                <a:rPr lang="it-IT" sz="1400" i="1" dirty="0"/>
                <a:t>Figura 1. Tracciato e segmentazione.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70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50" b="0" i="0" u="none" strike="noStrike" cap="none" noProof="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Survey e Coding</a:t>
            </a:r>
            <a:endParaRPr lang="it-IT" noProof="0" dirty="0"/>
          </a:p>
        </p:txBody>
      </p:sp>
      <p:sp>
        <p:nvSpPr>
          <p:cNvPr id="2" name="Google Shape;100;p14">
            <a:extLst>
              <a:ext uri="{FF2B5EF4-FFF2-40B4-BE49-F238E27FC236}">
                <a16:creationId xmlns:a16="http://schemas.microsoft.com/office/drawing/2014/main" id="{81FFBFF0-C884-6888-6136-B194DDE56E15}"/>
              </a:ext>
            </a:extLst>
          </p:cNvPr>
          <p:cNvSpPr txBox="1"/>
          <p:nvPr/>
        </p:nvSpPr>
        <p:spPr>
          <a:xfrm>
            <a:off x="571500" y="1418544"/>
            <a:ext cx="10836729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60000"/>
              </a:lnSpc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La fase di </a:t>
            </a:r>
            <a:r>
              <a:rPr lang="it-IT" sz="1800" i="1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Survey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consiste nella raccolta dati in sito:</a:t>
            </a:r>
          </a:p>
          <a:p>
            <a:pPr marL="285750" lvl="0" indent="-285750" algn="just">
              <a:lnSpc>
                <a:spcPct val="160000"/>
              </a:lnSpc>
              <a:spcBef>
                <a:spcPts val="1200"/>
              </a:spcBef>
              <a:buClr>
                <a:srgbClr val="FFE6AF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Geometria della strada e posizione degli ostacoli.</a:t>
            </a:r>
          </a:p>
          <a:p>
            <a:pPr marL="285750" lvl="0" indent="-285750" algn="just">
              <a:lnSpc>
                <a:spcPct val="160000"/>
              </a:lnSpc>
              <a:buClr>
                <a:srgbClr val="FFE6AF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Stato della pavimentazione, della segnaletica e dell’illuminazione.</a:t>
            </a:r>
          </a:p>
          <a:p>
            <a:pPr marL="285750" lvl="0" indent="-285750" algn="just">
              <a:lnSpc>
                <a:spcPct val="160000"/>
              </a:lnSpc>
              <a:buClr>
                <a:srgbClr val="FFE6AF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Flussi di traffico e velocità di percorrenza.</a:t>
            </a:r>
          </a:p>
          <a:p>
            <a:pPr lvl="0" algn="just">
              <a:lnSpc>
                <a:spcPct val="160000"/>
              </a:lnSpc>
              <a:spcBef>
                <a:spcPts val="1200"/>
              </a:spcBef>
              <a:buClr>
                <a:srgbClr val="FFE6AF"/>
              </a:buClr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Segue fase di </a:t>
            </a:r>
            <a:r>
              <a:rPr lang="it-IT" sz="1800" i="1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Coding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, dove ad ogni segmento vengono assegnati i propri attributi: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E4BB2F2-9553-7B90-40D2-5889E89B7737}"/>
              </a:ext>
            </a:extLst>
          </p:cNvPr>
          <p:cNvGrpSpPr/>
          <p:nvPr/>
        </p:nvGrpSpPr>
        <p:grpSpPr>
          <a:xfrm>
            <a:off x="1776000" y="4019682"/>
            <a:ext cx="8640000" cy="2408339"/>
            <a:chOff x="1776000" y="4019682"/>
            <a:chExt cx="8640000" cy="2408339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8CB2BB4-096F-3E0F-3EC4-E740AA586AFC}"/>
                </a:ext>
              </a:extLst>
            </p:cNvPr>
            <p:cNvSpPr txBox="1"/>
            <p:nvPr/>
          </p:nvSpPr>
          <p:spPr>
            <a:xfrm>
              <a:off x="2596069" y="6083311"/>
              <a:ext cx="699986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just">
                <a:lnSpc>
                  <a:spcPct val="160000"/>
                </a:lnSpc>
                <a:defRPr sz="180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</a:defRPr>
              </a:lvl1pPr>
            </a:lstStyle>
            <a:p>
              <a:pPr algn="ctr"/>
              <a:r>
                <a:rPr lang="it-IT" sz="1400" i="1" dirty="0"/>
                <a:t>Figura 2. Alcuni dei molti attributi richiesti. In alto si possono osservare tutte le categorie.</a:t>
              </a:r>
            </a:p>
          </p:txBody>
        </p:sp>
        <p:pic>
          <p:nvPicPr>
            <p:cNvPr id="9" name="Immagine 8" descr="Immagine che contiene testo, schermata, Carattere, numero&#10;&#10;Il contenuto generato dall'IA potrebbe non essere corretto.">
              <a:extLst>
                <a:ext uri="{FF2B5EF4-FFF2-40B4-BE49-F238E27FC236}">
                  <a16:creationId xmlns:a16="http://schemas.microsoft.com/office/drawing/2014/main" id="{AD8542CF-92DB-4823-6957-0BC74BBC5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06"/>
            <a:stretch>
              <a:fillRect/>
            </a:stretch>
          </p:blipFill>
          <p:spPr>
            <a:xfrm>
              <a:off x="1776000" y="4019682"/>
              <a:ext cx="8640000" cy="2063629"/>
            </a:xfrm>
            <a:prstGeom prst="rect">
              <a:avLst/>
            </a:prstGeom>
            <a:ln w="19050">
              <a:solidFill>
                <a:srgbClr val="FFE6AF"/>
              </a:solidFill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8">
          <a:extLst>
            <a:ext uri="{FF2B5EF4-FFF2-40B4-BE49-F238E27FC236}">
              <a16:creationId xmlns:a16="http://schemas.microsoft.com/office/drawing/2014/main" id="{B23AAC4E-39A6-AB63-F9CF-0205510AF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>
            <a:extLst>
              <a:ext uri="{FF2B5EF4-FFF2-40B4-BE49-F238E27FC236}">
                <a16:creationId xmlns:a16="http://schemas.microsoft.com/office/drawing/2014/main" id="{7E5A9A24-41B1-00B8-57D1-6165AC01E771}"/>
              </a:ext>
            </a:extLst>
          </p:cNvPr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50" b="0" i="0" u="none" strike="noStrike" cap="none" noProof="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Star rating</a:t>
            </a:r>
            <a:endParaRPr lang="it-IT" noProof="0" dirty="0"/>
          </a:p>
        </p:txBody>
      </p:sp>
      <p:sp>
        <p:nvSpPr>
          <p:cNvPr id="2" name="Google Shape;100;p14">
            <a:extLst>
              <a:ext uri="{FF2B5EF4-FFF2-40B4-BE49-F238E27FC236}">
                <a16:creationId xmlns:a16="http://schemas.microsoft.com/office/drawing/2014/main" id="{8C3BDA5C-D54A-7F81-BC7F-5CE28733B5E6}"/>
              </a:ext>
            </a:extLst>
          </p:cNvPr>
          <p:cNvSpPr txBox="1"/>
          <p:nvPr/>
        </p:nvSpPr>
        <p:spPr>
          <a:xfrm>
            <a:off x="571500" y="1418544"/>
            <a:ext cx="1083672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60000"/>
              </a:lnSpc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Per lo stato di fatto, vi è un apposito comando per generare le valutazioni, restituite in forma tabellare. La soglia di accettabilità è convenzionalmente fissata a 3 stelle su 5.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81250C4-205B-D72E-08E1-4BC599FC1D4F}"/>
              </a:ext>
            </a:extLst>
          </p:cNvPr>
          <p:cNvGrpSpPr/>
          <p:nvPr/>
        </p:nvGrpSpPr>
        <p:grpSpPr>
          <a:xfrm>
            <a:off x="336000" y="2532860"/>
            <a:ext cx="11520000" cy="3895161"/>
            <a:chOff x="336000" y="2532860"/>
            <a:chExt cx="11520000" cy="3895161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7C80F6F7-B047-463E-9C53-CF584D411236}"/>
                </a:ext>
              </a:extLst>
            </p:cNvPr>
            <p:cNvSpPr txBox="1"/>
            <p:nvPr/>
          </p:nvSpPr>
          <p:spPr>
            <a:xfrm>
              <a:off x="999743" y="6083311"/>
              <a:ext cx="10192514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just">
                <a:lnSpc>
                  <a:spcPct val="160000"/>
                </a:lnSpc>
                <a:defRPr sz="180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</a:defRPr>
              </a:lvl1pPr>
            </a:lstStyle>
            <a:p>
              <a:pPr algn="ctr"/>
              <a:r>
                <a:rPr lang="it-IT" sz="1400" i="1" dirty="0"/>
                <a:t>Figura 3. Tabella degli star rating. In questo caso, ogni segmento </a:t>
              </a:r>
              <a:r>
                <a:rPr lang="it-IT" sz="1400" i="1"/>
                <a:t>ha ricevuto una </a:t>
              </a:r>
              <a:r>
                <a:rPr lang="it-IT" sz="1400" i="1" dirty="0"/>
                <a:t>o due stelle.</a:t>
              </a:r>
            </a:p>
          </p:txBody>
        </p:sp>
        <p:pic>
          <p:nvPicPr>
            <p:cNvPr id="6" name="Immagine 5" descr="Immagine che contiene testo, schermata, numero, linea&#10;&#10;Il contenuto generato dall'IA potrebbe non essere corretto.">
              <a:extLst>
                <a:ext uri="{FF2B5EF4-FFF2-40B4-BE49-F238E27FC236}">
                  <a16:creationId xmlns:a16="http://schemas.microsoft.com/office/drawing/2014/main" id="{A814C0C0-DD11-57E4-EFF9-6E21415DB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00" y="2532860"/>
              <a:ext cx="11520000" cy="3535497"/>
            </a:xfrm>
            <a:prstGeom prst="rect">
              <a:avLst/>
            </a:prstGeom>
            <a:ln w="19050">
              <a:solidFill>
                <a:srgbClr val="FFE6A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9158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8">
          <a:extLst>
            <a:ext uri="{FF2B5EF4-FFF2-40B4-BE49-F238E27FC236}">
              <a16:creationId xmlns:a16="http://schemas.microsoft.com/office/drawing/2014/main" id="{F1DDC473-E22E-5823-3A05-B85353C8A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>
            <a:extLst>
              <a:ext uri="{FF2B5EF4-FFF2-40B4-BE49-F238E27FC236}">
                <a16:creationId xmlns:a16="http://schemas.microsoft.com/office/drawing/2014/main" id="{6A4782BB-2612-A7A3-9F53-15AF70A4BCC3}"/>
              </a:ext>
            </a:extLst>
          </p:cNvPr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50" b="0" i="0" u="none" strike="noStrike" cap="none" noProof="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Calibration e Fatality estimation</a:t>
            </a:r>
            <a:endParaRPr lang="it-IT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00;p14">
                <a:extLst>
                  <a:ext uri="{FF2B5EF4-FFF2-40B4-BE49-F238E27FC236}">
                    <a16:creationId xmlns:a16="http://schemas.microsoft.com/office/drawing/2014/main" id="{CC70F761-C197-24F4-EDAF-817B0BB3C02C}"/>
                  </a:ext>
                </a:extLst>
              </p:cNvPr>
              <p:cNvSpPr txBox="1"/>
              <p:nvPr/>
            </p:nvSpPr>
            <p:spPr>
              <a:xfrm>
                <a:off x="571500" y="1418544"/>
                <a:ext cx="10836729" cy="4052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lvl="0" algn="just">
                  <a:lnSpc>
                    <a:spcPct val="160000"/>
                  </a:lnSpc>
                </a:pPr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Gli indici FSI sono misurati in </a:t>
                </a:r>
                <a:r>
                  <a:rPr lang="it-IT" sz="1800" u="sng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(morti e lesioni gravi)/anno</a:t>
                </a:r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.</a:t>
                </a:r>
              </a:p>
              <a:p>
                <a:pPr lvl="0" algn="just">
                  <a:lnSpc>
                    <a:spcPct val="160000"/>
                  </a:lnSpc>
                </a:pPr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I modelli </a:t>
                </a:r>
                <a:r>
                  <a:rPr lang="it-IT" sz="1800" dirty="0" err="1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iRAP</a:t>
                </a:r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 li calcolano in questo modo:</a:t>
                </a:r>
              </a:p>
              <a:p>
                <a:pPr lvl="0" algn="just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𝐹𝑆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𝐼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𝑝𝑟𝑒𝑑𝑖𝑐𝑡𝑒𝑑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=</m:t>
                      </m:r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𝑓</m:t>
                      </m:r>
                      <m:d>
                        <m:dPr>
                          <m:ctrlP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b="0" i="1" smtClean="0">
                                  <a:solidFill>
                                    <a:srgbClr val="FFE6AF"/>
                                  </a:solidFill>
                                  <a:latin typeface="Cambria Math" panose="02040503050406030204" pitchFamily="18" charset="0"/>
                                  <a:ea typeface="Urbanist" panose="020B0604020202020204" charset="0"/>
                                  <a:cs typeface="Urbanist" panose="020B0604020202020204" charset="0"/>
                                  <a:sym typeface="Urbanist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solidFill>
                                    <a:srgbClr val="FFE6AF"/>
                                  </a:solidFill>
                                  <a:latin typeface="Cambria Math" panose="02040503050406030204" pitchFamily="18" charset="0"/>
                                  <a:ea typeface="Urbanist" panose="020B0604020202020204" charset="0"/>
                                  <a:cs typeface="Urbanist" panose="020B0604020202020204" charset="0"/>
                                  <a:sym typeface="Urbanist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800" b="0" i="1" smtClean="0">
                                  <a:solidFill>
                                    <a:srgbClr val="FFE6AF"/>
                                  </a:solidFill>
                                  <a:latin typeface="Cambria Math" panose="02040503050406030204" pitchFamily="18" charset="0"/>
                                  <a:ea typeface="Urbanist" panose="020B0604020202020204" charset="0"/>
                                  <a:cs typeface="Urbanist" panose="020B0604020202020204" charset="0"/>
                                  <a:sym typeface="Urbanist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⋅</m:t>
                      </m:r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𝑇𝐺𝑀</m:t>
                      </m:r>
                    </m:oMath>
                  </m:oMathPara>
                </a14:m>
                <a:endParaRPr lang="it-IT" sz="1800" dirty="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  <a:sym typeface="Urbanist"/>
                </a:endParaRPr>
              </a:p>
              <a:p>
                <a:pPr lvl="0" algn="just">
                  <a:lnSpc>
                    <a:spcPct val="160000"/>
                  </a:lnSpc>
                </a:pPr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solidFill>
                              <a:srgbClr val="FFE6AF"/>
                            </a:solidFill>
                            <a:latin typeface="Cambria Math" panose="02040503050406030204" pitchFamily="18" charset="0"/>
                            <a:ea typeface="Urbanist" panose="020B0604020202020204" charset="0"/>
                            <a:cs typeface="Urbanist" panose="020B0604020202020204" charset="0"/>
                            <a:sym typeface="Urbanist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rgbClr val="FFE6AF"/>
                            </a:solidFill>
                            <a:latin typeface="Cambria Math" panose="02040503050406030204" pitchFamily="18" charset="0"/>
                            <a:ea typeface="Urbanist" panose="020B0604020202020204" charset="0"/>
                            <a:cs typeface="Urbanist" panose="020B0604020202020204" charset="0"/>
                            <a:sym typeface="Urbanist"/>
                          </a:rPr>
                          <m:t>𝑥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FFE6AF"/>
                            </a:solidFill>
                            <a:latin typeface="Cambria Math" panose="02040503050406030204" pitchFamily="18" charset="0"/>
                            <a:ea typeface="Urbanist" panose="020B0604020202020204" charset="0"/>
                            <a:cs typeface="Urbanist" panose="020B0604020202020204" charset="0"/>
                            <a:sym typeface="Urbanis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 sono gli attributi della strada e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solidFill>
                          <a:srgbClr val="FFE6AF"/>
                        </a:solidFill>
                        <a:latin typeface="Cambria Math" panose="02040503050406030204" pitchFamily="18" charset="0"/>
                        <a:ea typeface="Urbanist" panose="020B0604020202020204" charset="0"/>
                        <a:cs typeface="Urbanist" panose="020B0604020202020204" charset="0"/>
                        <a:sym typeface="Urbanist"/>
                      </a:rPr>
                      <m:t>𝑇𝐺𝑀</m:t>
                    </m:r>
                  </m:oMath>
                </a14:m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 è il traffico giornaliero medio.</a:t>
                </a:r>
              </a:p>
              <a:p>
                <a:pPr lvl="0" algn="just">
                  <a:lnSpc>
                    <a:spcPct val="160000"/>
                  </a:lnSpc>
                </a:pPr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Affinché la stima sia più precisa, viene applicato un fattore di calibrazione:</a:t>
                </a:r>
              </a:p>
              <a:p>
                <a:pPr lvl="0" algn="just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𝐶</m:t>
                      </m:r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1800" b="0" i="0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incidenti</m:t>
                          </m:r>
                          <m:r>
                            <a:rPr lang="it-IT" sz="1800" b="0" i="0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1800" b="0" i="0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osservati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1800" b="0" i="0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incidenti</m:t>
                          </m:r>
                          <m:r>
                            <a:rPr lang="it-IT" sz="1800" b="0" i="0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1800" b="0" i="0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previsti</m:t>
                          </m:r>
                        </m:den>
                      </m:f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 →</m:t>
                      </m:r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𝐹𝑆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𝐼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𝑒𝑥𝑝𝑒𝑐𝑡𝑒𝑑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=</m:t>
                      </m:r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𝐹𝑆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𝐼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FFE6AF"/>
                              </a:solidFill>
                              <a:latin typeface="Cambria Math" panose="02040503050406030204" pitchFamily="18" charset="0"/>
                              <a:ea typeface="Urbanist" panose="020B0604020202020204" charset="0"/>
                              <a:cs typeface="Urbanist" panose="020B0604020202020204" charset="0"/>
                              <a:sym typeface="Urbanist"/>
                            </a:rPr>
                            <m:t>𝑝𝑟𝑒𝑑𝑖𝑐𝑡𝑒𝑑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⋅</m:t>
                      </m:r>
                      <m:r>
                        <a:rPr lang="it-IT" sz="1800" b="0" i="1" smtClean="0">
                          <a:solidFill>
                            <a:srgbClr val="FFE6AF"/>
                          </a:solidFill>
                          <a:latin typeface="Cambria Math" panose="02040503050406030204" pitchFamily="18" charset="0"/>
                          <a:ea typeface="Urbanist" panose="020B0604020202020204" charset="0"/>
                          <a:cs typeface="Urbanist" panose="020B0604020202020204" charset="0"/>
                          <a:sym typeface="Urbanist"/>
                        </a:rPr>
                        <m:t>𝐶</m:t>
                      </m:r>
                    </m:oMath>
                  </m:oMathPara>
                </a14:m>
                <a:endParaRPr lang="it-IT" sz="1800" dirty="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  <a:sym typeface="Urbanist"/>
                </a:endParaRPr>
              </a:p>
              <a:p>
                <a:pPr lvl="0" algn="just">
                  <a:lnSpc>
                    <a:spcPct val="160000"/>
                  </a:lnSpc>
                </a:pPr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La procedura è eseguita automaticamente dal programma inserendo i dettagli degli incidenti osservati, pubblicati da ISTAT o disponibili presso i comandi di Polizia Locale.</a:t>
                </a:r>
              </a:p>
            </p:txBody>
          </p:sp>
        </mc:Choice>
        <mc:Fallback xmlns="">
          <p:sp>
            <p:nvSpPr>
              <p:cNvPr id="2" name="Google Shape;100;p14">
                <a:extLst>
                  <a:ext uri="{FF2B5EF4-FFF2-40B4-BE49-F238E27FC236}">
                    <a16:creationId xmlns:a16="http://schemas.microsoft.com/office/drawing/2014/main" id="{CC70F761-C197-24F4-EDAF-817B0BB3C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418544"/>
                <a:ext cx="10836729" cy="4052776"/>
              </a:xfrm>
              <a:prstGeom prst="rect">
                <a:avLst/>
              </a:prstGeom>
              <a:blipFill>
                <a:blip r:embed="rId3"/>
                <a:stretch>
                  <a:fillRect l="-1351" r="-1351" b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9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8">
          <a:extLst>
            <a:ext uri="{FF2B5EF4-FFF2-40B4-BE49-F238E27FC236}">
              <a16:creationId xmlns:a16="http://schemas.microsoft.com/office/drawing/2014/main" id="{3CCA5801-17DD-1490-740C-828C73BEE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>
            <a:extLst>
              <a:ext uri="{FF2B5EF4-FFF2-40B4-BE49-F238E27FC236}">
                <a16:creationId xmlns:a16="http://schemas.microsoft.com/office/drawing/2014/main" id="{93D2A568-594D-0686-1E4E-3CD30E8E4A33}"/>
              </a:ext>
            </a:extLst>
          </p:cNvPr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50" b="0" i="0" u="none" strike="noStrike" cap="none" noProof="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Investment plan</a:t>
            </a:r>
            <a:endParaRPr lang="it-IT" noProof="0" dirty="0"/>
          </a:p>
        </p:txBody>
      </p:sp>
      <p:sp>
        <p:nvSpPr>
          <p:cNvPr id="2" name="Google Shape;100;p14">
            <a:extLst>
              <a:ext uri="{FF2B5EF4-FFF2-40B4-BE49-F238E27FC236}">
                <a16:creationId xmlns:a16="http://schemas.microsoft.com/office/drawing/2014/main" id="{4FB1E1A2-32F2-192D-121B-09F735384D31}"/>
              </a:ext>
            </a:extLst>
          </p:cNvPr>
          <p:cNvSpPr txBox="1"/>
          <p:nvPr/>
        </p:nvSpPr>
        <p:spPr>
          <a:xfrm>
            <a:off x="571500" y="1418544"/>
            <a:ext cx="10836729" cy="489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60000"/>
              </a:lnSpc>
              <a:spcAft>
                <a:spcPts val="17400"/>
              </a:spcAft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ViDA calcola il piano d’investimento ottimo in funzione di indicatori macroeconomici e microeconomici inseriti dall’utente:</a:t>
            </a:r>
          </a:p>
          <a:p>
            <a:pPr lvl="0" algn="just">
              <a:lnSpc>
                <a:spcPct val="160000"/>
              </a:lnSpc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Il software presenta una lunga lista delle possibili contromisure; l’utente deve creare un </a:t>
            </a:r>
            <a:r>
              <a:rPr lang="it-IT" sz="1800" i="1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pool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 ristretto tra cui far scegliere il modello.</a:t>
            </a:r>
          </a:p>
          <a:p>
            <a:pPr lvl="0" algn="just">
              <a:lnSpc>
                <a:spcPct val="160000"/>
              </a:lnSpc>
            </a:pP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Spetta sempre all’utente definire il costo delle possibili soluzioni, per permettere la massimizzazione del </a:t>
            </a:r>
            <a:r>
              <a:rPr lang="it-IT" sz="1800" i="1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benefits to cost ratio</a:t>
            </a:r>
            <a:r>
              <a:rPr lang="it-IT" sz="1800" dirty="0">
                <a:solidFill>
                  <a:srgbClr val="FFE6AF"/>
                </a:solidFill>
                <a:latin typeface="Urbanist" panose="020B0604020202020204" charset="0"/>
                <a:ea typeface="Urbanist" panose="020B0604020202020204" charset="0"/>
                <a:cs typeface="Urbanist" panose="020B0604020202020204" charset="0"/>
                <a:sym typeface="Urbanist"/>
              </a:rPr>
              <a:t>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8A91D85-3EA2-9A08-479A-E1DF05BBB1F4}"/>
              </a:ext>
            </a:extLst>
          </p:cNvPr>
          <p:cNvGrpSpPr/>
          <p:nvPr/>
        </p:nvGrpSpPr>
        <p:grpSpPr>
          <a:xfrm>
            <a:off x="2185761" y="2469576"/>
            <a:ext cx="3419929" cy="1918848"/>
            <a:chOff x="621438" y="3150746"/>
            <a:chExt cx="3419929" cy="1918848"/>
          </a:xfrm>
        </p:grpSpPr>
        <p:pic>
          <p:nvPicPr>
            <p:cNvPr id="4" name="Google Shape;184;p19" descr="image.png">
              <a:extLst>
                <a:ext uri="{FF2B5EF4-FFF2-40B4-BE49-F238E27FC236}">
                  <a16:creationId xmlns:a16="http://schemas.microsoft.com/office/drawing/2014/main" id="{6D02302A-3943-1B92-0527-2A7386AEEF7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1438" y="3150746"/>
              <a:ext cx="3419929" cy="1918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974F1FB-E6F2-FC16-0A8A-DDB05237546C}"/>
                </a:ext>
              </a:extLst>
            </p:cNvPr>
            <p:cNvSpPr txBox="1"/>
            <p:nvPr/>
          </p:nvSpPr>
          <p:spPr>
            <a:xfrm>
              <a:off x="839152" y="3192347"/>
              <a:ext cx="2984500" cy="1772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just">
                <a:lnSpc>
                  <a:spcPct val="160000"/>
                </a:lnSpc>
                <a:buNone/>
                <a:defRPr sz="180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</a:defRPr>
              </a:lvl1pPr>
            </a:lstStyle>
            <a:p>
              <a:pPr algn="ctr">
                <a:buClr>
                  <a:srgbClr val="FFE6AF"/>
                </a:buClr>
              </a:pPr>
              <a:r>
                <a:rPr lang="it-IT" b="1" dirty="0"/>
                <a:t>MACROECONOMICI</a:t>
              </a:r>
            </a:p>
            <a:p>
              <a:pPr algn="ctr">
                <a:buClr>
                  <a:srgbClr val="FFE6AF"/>
                </a:buClr>
              </a:pPr>
              <a:r>
                <a:rPr lang="it-IT" dirty="0"/>
                <a:t>Tasso di attualizzazione</a:t>
              </a:r>
            </a:p>
            <a:p>
              <a:pPr algn="ctr">
                <a:buClr>
                  <a:srgbClr val="FFE6AF"/>
                </a:buClr>
              </a:pPr>
              <a:r>
                <a:rPr lang="it-IT" dirty="0"/>
                <a:t>PIL </a:t>
              </a:r>
              <a:r>
                <a:rPr lang="it-IT"/>
                <a:t>pro capite</a:t>
              </a:r>
              <a:endParaRPr lang="it-IT" dirty="0"/>
            </a:p>
            <a:p>
              <a:pPr algn="ctr">
                <a:buClr>
                  <a:srgbClr val="FFE6AF"/>
                </a:buClr>
              </a:pPr>
              <a:r>
                <a:rPr lang="it-IT" dirty="0"/>
                <a:t>Costo sociale di una vita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EFED354A-4C64-148F-7649-7F7FD244C6C6}"/>
              </a:ext>
            </a:extLst>
          </p:cNvPr>
          <p:cNvGrpSpPr/>
          <p:nvPr/>
        </p:nvGrpSpPr>
        <p:grpSpPr>
          <a:xfrm>
            <a:off x="6686551" y="2701792"/>
            <a:ext cx="3219450" cy="1454417"/>
            <a:chOff x="5021988" y="2655445"/>
            <a:chExt cx="3419929" cy="1454417"/>
          </a:xfrm>
        </p:grpSpPr>
        <p:pic>
          <p:nvPicPr>
            <p:cNvPr id="6" name="Google Shape;184;p19" descr="image.png">
              <a:extLst>
                <a:ext uri="{FF2B5EF4-FFF2-40B4-BE49-F238E27FC236}">
                  <a16:creationId xmlns:a16="http://schemas.microsoft.com/office/drawing/2014/main" id="{17721666-93D2-CB12-575C-403F913F302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21988" y="2655445"/>
              <a:ext cx="3419929" cy="1454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C742F63-0989-86A0-CF29-293EA8AF842D}"/>
                </a:ext>
              </a:extLst>
            </p:cNvPr>
            <p:cNvSpPr txBox="1"/>
            <p:nvPr/>
          </p:nvSpPr>
          <p:spPr>
            <a:xfrm>
              <a:off x="5239702" y="2697047"/>
              <a:ext cx="2984500" cy="1329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just">
                <a:lnSpc>
                  <a:spcPct val="160000"/>
                </a:lnSpc>
                <a:buNone/>
                <a:defRPr sz="180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</a:defRPr>
              </a:lvl1pPr>
            </a:lstStyle>
            <a:p>
              <a:pPr algn="ctr">
                <a:buClr>
                  <a:srgbClr val="FFE6AF"/>
                </a:buClr>
              </a:pPr>
              <a:r>
                <a:rPr lang="it-IT" b="1" dirty="0"/>
                <a:t>MICROECONOMICI</a:t>
              </a:r>
            </a:p>
            <a:p>
              <a:pPr algn="ctr">
                <a:buClr>
                  <a:srgbClr val="FFE6AF"/>
                </a:buClr>
              </a:pPr>
              <a:r>
                <a:rPr lang="it-IT" dirty="0"/>
                <a:t>Orizzonte temporale</a:t>
              </a:r>
            </a:p>
            <a:p>
              <a:pPr algn="ctr">
                <a:buClr>
                  <a:srgbClr val="FFE6AF"/>
                </a:buClr>
              </a:pPr>
              <a:r>
                <a:rPr lang="it-IT" dirty="0"/>
                <a:t>Costo delle contromisure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32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8">
          <a:extLst>
            <a:ext uri="{FF2B5EF4-FFF2-40B4-BE49-F238E27FC236}">
              <a16:creationId xmlns:a16="http://schemas.microsoft.com/office/drawing/2014/main" id="{86B33EB2-55CF-FAD4-A8A8-E2F3BA144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>
            <a:extLst>
              <a:ext uri="{FF2B5EF4-FFF2-40B4-BE49-F238E27FC236}">
                <a16:creationId xmlns:a16="http://schemas.microsoft.com/office/drawing/2014/main" id="{1AC9BEEA-F660-99CF-38C0-D871CA5F1C5D}"/>
              </a:ext>
            </a:extLst>
          </p:cNvPr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50" b="0" i="0" u="none" strike="noStrike" cap="none" noProof="0" dirty="0">
                <a:solidFill>
                  <a:srgbClr val="F5F5F5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Output</a:t>
            </a:r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E474308-9E82-6BE7-F926-40F0C5C58673}"/>
              </a:ext>
            </a:extLst>
          </p:cNvPr>
          <p:cNvGrpSpPr/>
          <p:nvPr/>
        </p:nvGrpSpPr>
        <p:grpSpPr>
          <a:xfrm>
            <a:off x="571500" y="1138994"/>
            <a:ext cx="11049000" cy="4751812"/>
            <a:chOff x="571500" y="1464908"/>
            <a:chExt cx="11049000" cy="4751812"/>
          </a:xfrm>
        </p:grpSpPr>
        <p:sp>
          <p:nvSpPr>
            <p:cNvPr id="2" name="Google Shape;100;p14">
              <a:extLst>
                <a:ext uri="{FF2B5EF4-FFF2-40B4-BE49-F238E27FC236}">
                  <a16:creationId xmlns:a16="http://schemas.microsoft.com/office/drawing/2014/main" id="{51604AD5-DACE-400B-A39E-EC2AA5AEDE51}"/>
                </a:ext>
              </a:extLst>
            </p:cNvPr>
            <p:cNvSpPr txBox="1"/>
            <p:nvPr/>
          </p:nvSpPr>
          <p:spPr>
            <a:xfrm>
              <a:off x="571500" y="2080057"/>
              <a:ext cx="200977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buClr>
                  <a:srgbClr val="FFE6AF"/>
                </a:buClr>
              </a:pPr>
              <a:r>
                <a:rPr lang="it-IT" sz="1800" dirty="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  <a:sym typeface="Urbanist"/>
                </a:rPr>
                <a:t>Piano e costo                    delle contromisure</a:t>
              </a:r>
            </a:p>
          </p:txBody>
        </p:sp>
        <p:sp>
          <p:nvSpPr>
            <p:cNvPr id="3" name="Google Shape;100;p14">
              <a:extLst>
                <a:ext uri="{FF2B5EF4-FFF2-40B4-BE49-F238E27FC236}">
                  <a16:creationId xmlns:a16="http://schemas.microsoft.com/office/drawing/2014/main" id="{51890238-53FB-E7FC-CBBC-2CB2F09BED0A}"/>
                </a:ext>
              </a:extLst>
            </p:cNvPr>
            <p:cNvSpPr txBox="1"/>
            <p:nvPr/>
          </p:nvSpPr>
          <p:spPr>
            <a:xfrm>
              <a:off x="571500" y="3209437"/>
              <a:ext cx="2857500" cy="443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>
                <a:lnSpc>
                  <a:spcPct val="160000"/>
                </a:lnSpc>
                <a:buClr>
                  <a:srgbClr val="FFE6AF"/>
                </a:buClr>
              </a:pPr>
              <a:r>
                <a:rPr lang="it-IT" sz="1800" dirty="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  <a:sym typeface="Urbanist"/>
                </a:rPr>
                <a:t>Indici FSI aggiornati</a:t>
              </a:r>
            </a:p>
          </p:txBody>
        </p:sp>
        <p:sp>
          <p:nvSpPr>
            <p:cNvPr id="10" name="Google Shape;100;p14">
              <a:extLst>
                <a:ext uri="{FF2B5EF4-FFF2-40B4-BE49-F238E27FC236}">
                  <a16:creationId xmlns:a16="http://schemas.microsoft.com/office/drawing/2014/main" id="{AEC791E8-E20D-EAD9-D6C3-19F210F16FED}"/>
                </a:ext>
              </a:extLst>
            </p:cNvPr>
            <p:cNvSpPr txBox="1"/>
            <p:nvPr/>
          </p:nvSpPr>
          <p:spPr>
            <a:xfrm>
              <a:off x="571500" y="4752108"/>
              <a:ext cx="2857500" cy="443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>
                <a:lnSpc>
                  <a:spcPct val="160000"/>
                </a:lnSpc>
                <a:buClr>
                  <a:srgbClr val="FFE6AF"/>
                </a:buClr>
              </a:pPr>
              <a:r>
                <a:rPr lang="it-IT" sz="1800" i="1" dirty="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  <a:sym typeface="Urbanist"/>
                </a:rPr>
                <a:t>Star ratings </a:t>
              </a:r>
              <a:r>
                <a:rPr lang="it-IT" sz="1800" dirty="0">
                  <a:solidFill>
                    <a:srgbClr val="FFE6AF"/>
                  </a:solidFill>
                  <a:latin typeface="Urbanist" panose="020B0604020202020204" charset="0"/>
                  <a:ea typeface="Urbanist" panose="020B0604020202020204" charset="0"/>
                  <a:cs typeface="Urbanist" panose="020B0604020202020204" charset="0"/>
                  <a:sym typeface="Urbanist"/>
                </a:rPr>
                <a:t>aggiornati</a:t>
              </a:r>
            </a:p>
          </p:txBody>
        </p:sp>
        <p:pic>
          <p:nvPicPr>
            <p:cNvPr id="12" name="Immagine 11" descr="Immagine che contiene testo, schermata, numero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9E1AA42C-9668-00F5-5315-67CEE618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018"/>
            <a:stretch>
              <a:fillRect/>
            </a:stretch>
          </p:blipFill>
          <p:spPr>
            <a:xfrm>
              <a:off x="2980500" y="1464908"/>
              <a:ext cx="8640000" cy="1784296"/>
            </a:xfrm>
            <a:prstGeom prst="rect">
              <a:avLst/>
            </a:prstGeom>
            <a:ln w="19050">
              <a:solidFill>
                <a:srgbClr val="FFE6AF"/>
              </a:solidFill>
            </a:ln>
          </p:spPr>
        </p:pic>
        <p:pic>
          <p:nvPicPr>
            <p:cNvPr id="16" name="Immagine 15" descr="Immagine che contiene testo, schermata, numero, linea&#10;&#10;Il contenuto generato dall'IA potrebbe non essere corretto.">
              <a:extLst>
                <a:ext uri="{FF2B5EF4-FFF2-40B4-BE49-F238E27FC236}">
                  <a16:creationId xmlns:a16="http://schemas.microsoft.com/office/drawing/2014/main" id="{82691EC2-B279-FE5F-6EAC-03E55CDD9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652" b="4593"/>
            <a:stretch>
              <a:fillRect/>
            </a:stretch>
          </p:blipFill>
          <p:spPr>
            <a:xfrm>
              <a:off x="2980500" y="3730695"/>
              <a:ext cx="8640000" cy="2486025"/>
            </a:xfrm>
            <a:prstGeom prst="rect">
              <a:avLst/>
            </a:prstGeom>
            <a:ln w="19050">
              <a:solidFill>
                <a:srgbClr val="FFE6AF"/>
              </a:solidFill>
            </a:ln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626042A3-AB18-CE5B-002B-E288A610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497" b="17020"/>
            <a:stretch>
              <a:fillRect/>
            </a:stretch>
          </p:blipFill>
          <p:spPr>
            <a:xfrm>
              <a:off x="2980500" y="3154839"/>
              <a:ext cx="8640000" cy="577826"/>
            </a:xfrm>
            <a:prstGeom prst="rect">
              <a:avLst/>
            </a:prstGeom>
            <a:ln w="19050">
              <a:solidFill>
                <a:srgbClr val="FFE6AF"/>
              </a:soli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00;p14">
                <a:extLst>
                  <a:ext uri="{FF2B5EF4-FFF2-40B4-BE49-F238E27FC236}">
                    <a16:creationId xmlns:a16="http://schemas.microsoft.com/office/drawing/2014/main" id="{7DD0A792-F722-4EF6-8A35-304A323F87D9}"/>
                  </a:ext>
                </a:extLst>
              </p:cNvPr>
              <p:cNvSpPr txBox="1"/>
              <p:nvPr/>
            </p:nvSpPr>
            <p:spPr>
              <a:xfrm>
                <a:off x="609056" y="6023852"/>
                <a:ext cx="10973888" cy="443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lvl="0" algn="ctr">
                  <a:lnSpc>
                    <a:spcPct val="160000"/>
                  </a:lnSpc>
                </a:pPr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Nell’esempio, a fronte di una spesa di 61300€, si stima un beneficio di 10,9 milioni di € in 20 anni!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solidFill>
                          <a:srgbClr val="FFE6AF"/>
                        </a:solidFill>
                        <a:latin typeface="Cambria Math" panose="02040503050406030204" pitchFamily="18" charset="0"/>
                        <a:ea typeface="Urbanist" panose="020B0604020202020204" charset="0"/>
                        <a:cs typeface="Urbanist" panose="020B0604020202020204" charset="0"/>
                        <a:sym typeface="Urbanist"/>
                      </a:rPr>
                      <m:t>→</m:t>
                    </m:r>
                    <m:r>
                      <a:rPr lang="it-IT" sz="1800" b="0" i="1" smtClean="0">
                        <a:solidFill>
                          <a:srgbClr val="FFE6AF"/>
                        </a:solidFill>
                        <a:latin typeface="Cambria Math" panose="02040503050406030204" pitchFamily="18" charset="0"/>
                        <a:ea typeface="Urbanist" panose="020B0604020202020204" charset="0"/>
                        <a:cs typeface="Urbanist" panose="020B0604020202020204" charset="0"/>
                        <a:sym typeface="Urbanist"/>
                      </a:rPr>
                      <m:t>𝐵𝐶𝑅</m:t>
                    </m:r>
                    <m:r>
                      <a:rPr lang="it-IT" sz="1800" b="0" i="1" smtClean="0">
                        <a:solidFill>
                          <a:srgbClr val="FFE6AF"/>
                        </a:solidFill>
                        <a:latin typeface="Cambria Math" panose="02040503050406030204" pitchFamily="18" charset="0"/>
                        <a:ea typeface="Urbanist" panose="020B0604020202020204" charset="0"/>
                        <a:cs typeface="Urbanist" panose="020B0604020202020204" charset="0"/>
                        <a:sym typeface="Urbanist"/>
                      </a:rPr>
                      <m:t>=177</m:t>
                    </m:r>
                  </m:oMath>
                </a14:m>
                <a:r>
                  <a:rPr lang="it-IT" sz="1800" dirty="0">
                    <a:solidFill>
                      <a:srgbClr val="FFE6AF"/>
                    </a:solidFill>
                    <a:latin typeface="Urbanist" panose="020B0604020202020204" charset="0"/>
                    <a:ea typeface="Urbanist" panose="020B0604020202020204" charset="0"/>
                    <a:cs typeface="Urbanist" panose="020B0604020202020204" charset="0"/>
                    <a:sym typeface="Urbanist"/>
                  </a:rPr>
                  <a:t> </a:t>
                </a:r>
              </a:p>
            </p:txBody>
          </p:sp>
        </mc:Choice>
        <mc:Fallback xmlns="">
          <p:sp>
            <p:nvSpPr>
              <p:cNvPr id="5" name="Google Shape;100;p14">
                <a:extLst>
                  <a:ext uri="{FF2B5EF4-FFF2-40B4-BE49-F238E27FC236}">
                    <a16:creationId xmlns:a16="http://schemas.microsoft.com/office/drawing/2014/main" id="{7DD0A792-F722-4EF6-8A35-304A323F8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56" y="6023852"/>
                <a:ext cx="10973888" cy="443198"/>
              </a:xfrm>
              <a:prstGeom prst="rect">
                <a:avLst/>
              </a:prstGeom>
              <a:blipFill>
                <a:blip r:embed="rId6"/>
                <a:stretch>
                  <a:fillRect l="-722" r="-222" b="-191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19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777</Words>
  <Application>Microsoft Office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Urbanist</vt:lpstr>
      <vt:lpstr>Calibri</vt:lpstr>
      <vt:lpstr>Urbanist Medium</vt:lpstr>
      <vt:lpstr>Arial</vt:lpstr>
      <vt:lpstr>Cambria Math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Giorgio Guariso</dc:creator>
  <cp:lastModifiedBy>Giorgio Guariso</cp:lastModifiedBy>
  <cp:revision>2</cp:revision>
  <dcterms:modified xsi:type="dcterms:W3CDTF">2026-06-04T21:00:21Z</dcterms:modified>
</cp:coreProperties>
</file>